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9" r:id="rId3"/>
    <p:sldId id="260" r:id="rId4"/>
    <p:sldId id="308" r:id="rId5"/>
    <p:sldId id="261" r:id="rId6"/>
    <p:sldId id="262" r:id="rId7"/>
    <p:sldId id="264" r:id="rId8"/>
    <p:sldId id="263" r:id="rId9"/>
    <p:sldId id="266" r:id="rId10"/>
    <p:sldId id="265" r:id="rId11"/>
    <p:sldId id="268" r:id="rId12"/>
    <p:sldId id="267" r:id="rId13"/>
    <p:sldId id="270" r:id="rId14"/>
    <p:sldId id="269" r:id="rId15"/>
    <p:sldId id="272" r:id="rId16"/>
    <p:sldId id="271" r:id="rId17"/>
    <p:sldId id="303" r:id="rId18"/>
    <p:sldId id="310" r:id="rId19"/>
    <p:sldId id="282" r:id="rId20"/>
    <p:sldId id="285" r:id="rId21"/>
    <p:sldId id="304" r:id="rId22"/>
    <p:sldId id="305" r:id="rId23"/>
    <p:sldId id="288" r:id="rId24"/>
    <p:sldId id="307" r:id="rId25"/>
    <p:sldId id="291" r:id="rId26"/>
    <p:sldId id="306" r:id="rId27"/>
    <p:sldId id="309" r:id="rId28"/>
    <p:sldId id="289" r:id="rId29"/>
    <p:sldId id="311" r:id="rId30"/>
    <p:sldId id="3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80" autoAdjust="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A3C2B-0601-4ACD-AD56-E226315AE27A}" type="datetimeFigureOut">
              <a:rPr lang="en-US" smtClean="0"/>
              <a:pPr/>
              <a:t>3/4/2018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C3D05-B821-4855-A51D-022FFAF39DAD}" type="slidenum">
              <a:rPr lang="en-US" smtClean="0"/>
              <a:pPr/>
              <a:t>‹#›</a:t>
            </a:fld>
            <a:endParaRPr lang="en-US"/>
          </a:p>
        </p:txBody>
      </p:sp>
    </p:spTree>
    <p:extLst>
      <p:ext uri="{BB962C8B-B14F-4D97-AF65-F5344CB8AC3E}">
        <p14:creationId xmlns="" xmlns:p14="http://schemas.microsoft.com/office/powerpoint/2010/main" val="3757592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7" Type="http://schemas.openxmlformats.org/officeDocument/2006/relationships/hyperlink" Target="https://en.wikipedia.org/wiki/John_Tukey"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Statistical_model" TargetMode="External"/><Relationship Id="rId5" Type="http://schemas.openxmlformats.org/officeDocument/2006/relationships/hyperlink" Target="https://en.wikipedia.org/wiki/Data_set" TargetMode="External"/><Relationship Id="rId4" Type="http://schemas.openxmlformats.org/officeDocument/2006/relationships/hyperlink" Target="https://en.wikipedia.org/wiki/Data_analysi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7" Type="http://schemas.openxmlformats.org/officeDocument/2006/relationships/hyperlink" Target="https://en.wikipedia.org/wiki/John_Tukey"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tatistical_model" TargetMode="External"/><Relationship Id="rId5" Type="http://schemas.openxmlformats.org/officeDocument/2006/relationships/hyperlink" Target="https://en.wikipedia.org/wiki/Data_set" TargetMode="External"/><Relationship Id="rId4" Type="http://schemas.openxmlformats.org/officeDocument/2006/relationships/hyperlink" Target="https://en.wikipedia.org/wiki/Data_analysi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exploratory data analysis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EDA</a:t>
            </a:r>
            <a:r>
              <a:rPr lang="en-US" sz="1200" b="0" i="0" kern="1200" dirty="0">
                <a:solidFill>
                  <a:schemeClr val="tx1"/>
                </a:solidFill>
                <a:effectLst/>
                <a:latin typeface="+mn-lt"/>
                <a:ea typeface="+mn-ea"/>
                <a:cs typeface="+mn-cs"/>
              </a:rPr>
              <a:t>) is an approach to </a:t>
            </a:r>
            <a:r>
              <a:rPr lang="en-US" sz="1200" b="0" i="0" u="none" strike="noStrike" kern="1200" dirty="0">
                <a:solidFill>
                  <a:schemeClr val="tx1"/>
                </a:solidFill>
                <a:effectLst/>
                <a:latin typeface="+mn-lt"/>
                <a:ea typeface="+mn-ea"/>
                <a:cs typeface="+mn-cs"/>
                <a:hlinkClick r:id="rId4" tooltip="Data analysis"/>
              </a:rPr>
              <a:t>analyzing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Data set"/>
              </a:rPr>
              <a:t>data sets</a:t>
            </a:r>
            <a:r>
              <a:rPr lang="en-US" sz="1200" b="0" i="0" kern="1200" dirty="0">
                <a:solidFill>
                  <a:schemeClr val="tx1"/>
                </a:solidFill>
                <a:effectLst/>
                <a:latin typeface="+mn-lt"/>
                <a:ea typeface="+mn-ea"/>
                <a:cs typeface="+mn-cs"/>
              </a:rPr>
              <a:t> to summarize their main characteristics, often with visual methods. </a:t>
            </a:r>
            <a:r>
              <a:rPr lang="en-US" sz="1200" b="0" i="0" kern="1200" dirty="0" err="1">
                <a:solidFill>
                  <a:schemeClr val="tx1"/>
                </a:solidFill>
                <a:effectLst/>
                <a:latin typeface="+mn-lt"/>
                <a:ea typeface="+mn-ea"/>
                <a:cs typeface="+mn-cs"/>
              </a:rPr>
              <a:t>A</a:t>
            </a:r>
            <a:r>
              <a:rPr lang="en-US" sz="1200" b="0" i="0" u="none" strike="noStrike" kern="1200" dirty="0" err="1">
                <a:solidFill>
                  <a:schemeClr val="tx1"/>
                </a:solidFill>
                <a:effectLst/>
                <a:latin typeface="+mn-lt"/>
                <a:ea typeface="+mn-ea"/>
                <a:cs typeface="+mn-cs"/>
                <a:hlinkClick r:id="rId6" tooltip="Statistical model"/>
              </a:rPr>
              <a:t>statistical</a:t>
            </a:r>
            <a:r>
              <a:rPr lang="en-US" sz="1200" b="0" i="0" u="none" strike="noStrike" kern="1200" dirty="0">
                <a:solidFill>
                  <a:schemeClr val="tx1"/>
                </a:solidFill>
                <a:effectLst/>
                <a:latin typeface="+mn-lt"/>
                <a:ea typeface="+mn-ea"/>
                <a:cs typeface="+mn-cs"/>
                <a:hlinkClick r:id="rId6" tooltip="Statistical model"/>
              </a:rPr>
              <a:t> model</a:t>
            </a:r>
            <a:r>
              <a:rPr lang="en-US" sz="1200" b="0" i="0" kern="1200" dirty="0">
                <a:solidFill>
                  <a:schemeClr val="tx1"/>
                </a:solidFill>
                <a:effectLst/>
                <a:latin typeface="+mn-lt"/>
                <a:ea typeface="+mn-ea"/>
                <a:cs typeface="+mn-cs"/>
              </a:rPr>
              <a:t> can be used or not, but primarily EDA is for seeing what the data can tell us beyond the formal modeling or hypothesis testing task. Exploratory data analysis was promoted by </a:t>
            </a:r>
            <a:r>
              <a:rPr lang="en-US" sz="1200" b="0" i="0" u="none" strike="noStrike" kern="1200" dirty="0">
                <a:solidFill>
                  <a:schemeClr val="tx1"/>
                </a:solidFill>
                <a:effectLst/>
                <a:latin typeface="+mn-lt"/>
                <a:ea typeface="+mn-ea"/>
                <a:cs typeface="+mn-cs"/>
                <a:hlinkClick r:id="rId7" tooltip="John Tukey"/>
              </a:rPr>
              <a:t>John Tukey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Data used to Benchmark</a:t>
            </a:r>
          </a:p>
          <a:p>
            <a:pPr fontAlgn="base"/>
            <a:r>
              <a:rPr lang="en-US" sz="1200" b="0" i="0" kern="1200" dirty="0">
                <a:solidFill>
                  <a:schemeClr val="tx1"/>
                </a:solidFill>
                <a:effectLst/>
                <a:latin typeface="+mn-lt"/>
                <a:ea typeface="+mn-ea"/>
                <a:cs typeface="+mn-cs"/>
              </a:rPr>
              <a:t>Data used for Recommendation systems</a:t>
            </a:r>
          </a:p>
          <a:p>
            <a:pPr fontAlgn="base"/>
            <a:r>
              <a:rPr lang="en-US" sz="1200" b="0" i="0" kern="1200" dirty="0">
                <a:solidFill>
                  <a:schemeClr val="tx1"/>
                </a:solidFill>
                <a:effectLst/>
                <a:latin typeface="+mn-lt"/>
                <a:ea typeface="+mn-ea"/>
                <a:cs typeface="+mn-cs"/>
              </a:rPr>
              <a:t>Data used for Predictions</a:t>
            </a:r>
          </a:p>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3</a:t>
            </a:fld>
            <a:endParaRPr lang="en-US"/>
          </a:p>
        </p:txBody>
      </p:sp>
    </p:spTree>
    <p:extLst>
      <p:ext uri="{BB962C8B-B14F-4D97-AF65-F5344CB8AC3E}">
        <p14:creationId xmlns="" xmlns:p14="http://schemas.microsoft.com/office/powerpoint/2010/main" val="368512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27</a:t>
            </a:fld>
            <a:endParaRPr lang="en-US"/>
          </a:p>
        </p:txBody>
      </p:sp>
    </p:spTree>
    <p:extLst>
      <p:ext uri="{BB962C8B-B14F-4D97-AF65-F5344CB8AC3E}">
        <p14:creationId xmlns="" xmlns:p14="http://schemas.microsoft.com/office/powerpoint/2010/main" val="2522622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28</a:t>
            </a:fld>
            <a:endParaRPr lang="en-US"/>
          </a:p>
        </p:txBody>
      </p:sp>
    </p:spTree>
    <p:extLst>
      <p:ext uri="{BB962C8B-B14F-4D97-AF65-F5344CB8AC3E}">
        <p14:creationId xmlns="" xmlns:p14="http://schemas.microsoft.com/office/powerpoint/2010/main" val="2522622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29</a:t>
            </a:fld>
            <a:endParaRPr lang="en-US"/>
          </a:p>
        </p:txBody>
      </p:sp>
    </p:spTree>
    <p:extLst>
      <p:ext uri="{BB962C8B-B14F-4D97-AF65-F5344CB8AC3E}">
        <p14:creationId xmlns="" xmlns:p14="http://schemas.microsoft.com/office/powerpoint/2010/main" val="2522622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30</a:t>
            </a:fld>
            <a:endParaRPr lang="en-US"/>
          </a:p>
        </p:txBody>
      </p:sp>
    </p:spTree>
    <p:extLst>
      <p:ext uri="{BB962C8B-B14F-4D97-AF65-F5344CB8AC3E}">
        <p14:creationId xmlns="" xmlns:p14="http://schemas.microsoft.com/office/powerpoint/2010/main" val="252262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Statistics"/>
              </a:rPr>
              <a:t>statistics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exploratory data analysis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EDA</a:t>
            </a:r>
            <a:r>
              <a:rPr lang="en-US" sz="1200" b="0" i="0" kern="1200" dirty="0">
                <a:solidFill>
                  <a:schemeClr val="tx1"/>
                </a:solidFill>
                <a:effectLst/>
                <a:latin typeface="+mn-lt"/>
                <a:ea typeface="+mn-ea"/>
                <a:cs typeface="+mn-cs"/>
              </a:rPr>
              <a:t>) is an approach to </a:t>
            </a:r>
            <a:r>
              <a:rPr lang="en-US" sz="1200" b="0" i="0" u="none" strike="noStrike" kern="1200" dirty="0">
                <a:solidFill>
                  <a:schemeClr val="tx1"/>
                </a:solidFill>
                <a:effectLst/>
                <a:latin typeface="+mn-lt"/>
                <a:ea typeface="+mn-ea"/>
                <a:cs typeface="+mn-cs"/>
                <a:hlinkClick r:id="rId4" tooltip="Data analysis"/>
              </a:rPr>
              <a:t>analyzing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Data set"/>
              </a:rPr>
              <a:t>data sets</a:t>
            </a:r>
            <a:r>
              <a:rPr lang="en-US" sz="1200" b="0" i="0" kern="1200" dirty="0">
                <a:solidFill>
                  <a:schemeClr val="tx1"/>
                </a:solidFill>
                <a:effectLst/>
                <a:latin typeface="+mn-lt"/>
                <a:ea typeface="+mn-ea"/>
                <a:cs typeface="+mn-cs"/>
              </a:rPr>
              <a:t> to summarize their main characteristics, often with visual methods. </a:t>
            </a:r>
            <a:r>
              <a:rPr lang="en-US" sz="1200" b="0" i="0" kern="1200" dirty="0" err="1">
                <a:solidFill>
                  <a:schemeClr val="tx1"/>
                </a:solidFill>
                <a:effectLst/>
                <a:latin typeface="+mn-lt"/>
                <a:ea typeface="+mn-ea"/>
                <a:cs typeface="+mn-cs"/>
              </a:rPr>
              <a:t>A</a:t>
            </a:r>
            <a:r>
              <a:rPr lang="en-US" sz="1200" b="0" i="0" u="none" strike="noStrike" kern="1200" dirty="0" err="1">
                <a:solidFill>
                  <a:schemeClr val="tx1"/>
                </a:solidFill>
                <a:effectLst/>
                <a:latin typeface="+mn-lt"/>
                <a:ea typeface="+mn-ea"/>
                <a:cs typeface="+mn-cs"/>
                <a:hlinkClick r:id="rId6" tooltip="Statistical model"/>
              </a:rPr>
              <a:t>statistical</a:t>
            </a:r>
            <a:r>
              <a:rPr lang="en-US" sz="1200" b="0" i="0" u="none" strike="noStrike" kern="1200" dirty="0">
                <a:solidFill>
                  <a:schemeClr val="tx1"/>
                </a:solidFill>
                <a:effectLst/>
                <a:latin typeface="+mn-lt"/>
                <a:ea typeface="+mn-ea"/>
                <a:cs typeface="+mn-cs"/>
                <a:hlinkClick r:id="rId6" tooltip="Statistical model"/>
              </a:rPr>
              <a:t> model</a:t>
            </a:r>
            <a:r>
              <a:rPr lang="en-US" sz="1200" b="0" i="0" kern="1200" dirty="0">
                <a:solidFill>
                  <a:schemeClr val="tx1"/>
                </a:solidFill>
                <a:effectLst/>
                <a:latin typeface="+mn-lt"/>
                <a:ea typeface="+mn-ea"/>
                <a:cs typeface="+mn-cs"/>
              </a:rPr>
              <a:t> can be used or not, but primarily EDA is for seeing what the data can tell us beyond the formal modeling or hypothesis testing task. Exploratory data analysis was promoted by </a:t>
            </a:r>
            <a:r>
              <a:rPr lang="en-US" sz="1200" b="0" i="0" u="none" strike="noStrike" kern="1200" dirty="0">
                <a:solidFill>
                  <a:schemeClr val="tx1"/>
                </a:solidFill>
                <a:effectLst/>
                <a:latin typeface="+mn-lt"/>
                <a:ea typeface="+mn-ea"/>
                <a:cs typeface="+mn-cs"/>
                <a:hlinkClick r:id="rId7" tooltip="John Tukey"/>
              </a:rPr>
              <a:t>John Tukey</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Data used to Benchmark</a:t>
            </a:r>
          </a:p>
          <a:p>
            <a:pPr fontAlgn="base"/>
            <a:r>
              <a:rPr lang="en-US" sz="1200" b="0" i="0" kern="1200" dirty="0">
                <a:solidFill>
                  <a:schemeClr val="tx1"/>
                </a:solidFill>
                <a:effectLst/>
                <a:latin typeface="+mn-lt"/>
                <a:ea typeface="+mn-ea"/>
                <a:cs typeface="+mn-cs"/>
              </a:rPr>
              <a:t>Data used for Recommendation systems</a:t>
            </a:r>
          </a:p>
          <a:p>
            <a:pPr fontAlgn="base"/>
            <a:r>
              <a:rPr lang="en-US" sz="1200" b="0" i="0" kern="1200" dirty="0">
                <a:solidFill>
                  <a:schemeClr val="tx1"/>
                </a:solidFill>
                <a:effectLst/>
                <a:latin typeface="+mn-lt"/>
                <a:ea typeface="+mn-ea"/>
                <a:cs typeface="+mn-cs"/>
              </a:rPr>
              <a:t>Data used for Predictions</a:t>
            </a:r>
          </a:p>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4</a:t>
            </a:fld>
            <a:endParaRPr lang="en-US"/>
          </a:p>
        </p:txBody>
      </p:sp>
    </p:spTree>
    <p:extLst>
      <p:ext uri="{BB962C8B-B14F-4D97-AF65-F5344CB8AC3E}">
        <p14:creationId xmlns="" xmlns:p14="http://schemas.microsoft.com/office/powerpoint/2010/main" val="368512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act of persuading (or attempting to persuade); communication intended to induce belief or action</a:t>
            </a:r>
          </a:p>
          <a:p>
            <a:r>
              <a:rPr lang="en-US" dirty="0"/>
              <a:t>2. A personal belief or judgment that is not founded on proof or certainty</a:t>
            </a:r>
          </a:p>
        </p:txBody>
      </p:sp>
      <p:sp>
        <p:nvSpPr>
          <p:cNvPr id="4" name="Slide Number Placeholder 3"/>
          <p:cNvSpPr>
            <a:spLocks noGrp="1"/>
          </p:cNvSpPr>
          <p:nvPr>
            <p:ph type="sldNum" sz="quarter" idx="10"/>
          </p:nvPr>
        </p:nvSpPr>
        <p:spPr/>
        <p:txBody>
          <a:bodyPr/>
          <a:lstStyle/>
          <a:p>
            <a:fld id="{022C3D05-B821-4855-A51D-022FFAF39DAD}" type="slidenum">
              <a:rPr lang="en-US" smtClean="0"/>
              <a:pPr/>
              <a:t>5</a:t>
            </a:fld>
            <a:endParaRPr lang="en-US"/>
          </a:p>
        </p:txBody>
      </p:sp>
    </p:spTree>
    <p:extLst>
      <p:ext uri="{BB962C8B-B14F-4D97-AF65-F5344CB8AC3E}">
        <p14:creationId xmlns="" xmlns:p14="http://schemas.microsoft.com/office/powerpoint/2010/main" val="2777032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17</a:t>
            </a:fld>
            <a:endParaRPr lang="en-US"/>
          </a:p>
        </p:txBody>
      </p:sp>
    </p:spTree>
    <p:extLst>
      <p:ext uri="{BB962C8B-B14F-4D97-AF65-F5344CB8AC3E}">
        <p14:creationId xmlns="" xmlns:p14="http://schemas.microsoft.com/office/powerpoint/2010/main" val="316063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18</a:t>
            </a:fld>
            <a:endParaRPr lang="en-US"/>
          </a:p>
        </p:txBody>
      </p:sp>
    </p:spTree>
    <p:extLst>
      <p:ext uri="{BB962C8B-B14F-4D97-AF65-F5344CB8AC3E}">
        <p14:creationId xmlns="" xmlns:p14="http://schemas.microsoft.com/office/powerpoint/2010/main" val="316063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19</a:t>
            </a:fld>
            <a:endParaRPr lang="en-US"/>
          </a:p>
        </p:txBody>
      </p:sp>
    </p:spTree>
    <p:extLst>
      <p:ext uri="{BB962C8B-B14F-4D97-AF65-F5344CB8AC3E}">
        <p14:creationId xmlns="" xmlns:p14="http://schemas.microsoft.com/office/powerpoint/2010/main" val="3465228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20</a:t>
            </a:fld>
            <a:endParaRPr lang="en-US"/>
          </a:p>
        </p:txBody>
      </p:sp>
    </p:spTree>
    <p:extLst>
      <p:ext uri="{BB962C8B-B14F-4D97-AF65-F5344CB8AC3E}">
        <p14:creationId xmlns="" xmlns:p14="http://schemas.microsoft.com/office/powerpoint/2010/main" val="358421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23</a:t>
            </a:fld>
            <a:endParaRPr lang="en-US"/>
          </a:p>
        </p:txBody>
      </p:sp>
    </p:spTree>
    <p:extLst>
      <p:ext uri="{BB962C8B-B14F-4D97-AF65-F5344CB8AC3E}">
        <p14:creationId xmlns="" xmlns:p14="http://schemas.microsoft.com/office/powerpoint/2010/main" val="156701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C3D05-B821-4855-A51D-022FFAF39DAD}" type="slidenum">
              <a:rPr lang="en-US" smtClean="0"/>
              <a:pPr/>
              <a:t>25</a:t>
            </a:fld>
            <a:endParaRPr lang="en-US"/>
          </a:p>
        </p:txBody>
      </p:sp>
    </p:spTree>
    <p:extLst>
      <p:ext uri="{BB962C8B-B14F-4D97-AF65-F5344CB8AC3E}">
        <p14:creationId xmlns="" xmlns:p14="http://schemas.microsoft.com/office/powerpoint/2010/main" val="2747699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lgn="r">
              <a:defRPr/>
            </a:lvl1pPr>
          </a:lstStyle>
          <a:p>
            <a:fld id="{9100E8CB-8481-45DF-B129-BDE1B5E0BCB7}" type="datetimeFigureOut">
              <a:rPr lang="en-US" smtClean="0"/>
              <a:pPr/>
              <a:t>3/4/2018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30A1A-2ECA-47EF-A621-3B8BC62D053B}" type="slidenum">
              <a:rPr lang="en-US" smtClean="0"/>
              <a:pPr/>
              <a:t>‹#›</a:t>
            </a:fld>
            <a:endParaRPr lang="en-US"/>
          </a:p>
        </p:txBody>
      </p:sp>
      <p:pic>
        <p:nvPicPr>
          <p:cNvPr id="1026" name="Picture 2" descr="C:\IMISOFT\DatasScience\JNTU\01 Data Orientation\colaberry.jpg"/>
          <p:cNvPicPr>
            <a:picLocks noChangeAspect="1" noChangeArrowheads="1"/>
          </p:cNvPicPr>
          <p:nvPr userDrawn="1"/>
        </p:nvPicPr>
        <p:blipFill>
          <a:blip r:embed="rId2" cstate="print"/>
          <a:srcRect/>
          <a:stretch>
            <a:fillRect/>
          </a:stretch>
        </p:blipFill>
        <p:spPr bwMode="auto">
          <a:xfrm>
            <a:off x="0" y="6358318"/>
            <a:ext cx="1865192" cy="499682"/>
          </a:xfrm>
          <a:prstGeom prst="rect">
            <a:avLst/>
          </a:prstGeom>
          <a:noFill/>
        </p:spPr>
      </p:pic>
    </p:spTree>
    <p:extLst>
      <p:ext uri="{BB962C8B-B14F-4D97-AF65-F5344CB8AC3E}">
        <p14:creationId xmlns="" xmlns:p14="http://schemas.microsoft.com/office/powerpoint/2010/main" val="72673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00E8CB-8481-45DF-B129-BDE1B5E0BCB7}" type="datetimeFigureOut">
              <a:rPr lang="en-US" smtClean="0"/>
              <a:pPr/>
              <a:t>3/4/2018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30A1A-2ECA-47EF-A621-3B8BC62D053B}" type="slidenum">
              <a:rPr lang="en-US" smtClean="0"/>
              <a:pPr/>
              <a:t>‹#›</a:t>
            </a:fld>
            <a:endParaRPr lang="en-US"/>
          </a:p>
        </p:txBody>
      </p:sp>
    </p:spTree>
    <p:extLst>
      <p:ext uri="{BB962C8B-B14F-4D97-AF65-F5344CB8AC3E}">
        <p14:creationId xmlns="" xmlns:p14="http://schemas.microsoft.com/office/powerpoint/2010/main" val="2405954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00E8CB-8481-45DF-B129-BDE1B5E0BCB7}" type="datetimeFigureOut">
              <a:rPr lang="en-US" smtClean="0"/>
              <a:pPr/>
              <a:t>3/4/2018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30A1A-2ECA-47EF-A621-3B8BC62D053B}" type="slidenum">
              <a:rPr lang="en-US" smtClean="0"/>
              <a:pPr/>
              <a:t>‹#›</a:t>
            </a:fld>
            <a:endParaRPr lang="en-US"/>
          </a:p>
        </p:txBody>
      </p:sp>
    </p:spTree>
    <p:extLst>
      <p:ext uri="{BB962C8B-B14F-4D97-AF65-F5344CB8AC3E}">
        <p14:creationId xmlns="" xmlns:p14="http://schemas.microsoft.com/office/powerpoint/2010/main" val="732448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00E8CB-8481-45DF-B129-BDE1B5E0BCB7}" type="datetimeFigureOut">
              <a:rPr lang="en-US" smtClean="0"/>
              <a:pPr/>
              <a:t>3/4/2018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30A1A-2ECA-47EF-A621-3B8BC62D053B}" type="slidenum">
              <a:rPr lang="en-US" smtClean="0"/>
              <a:pPr/>
              <a:t>‹#›</a:t>
            </a:fld>
            <a:endParaRPr lang="en-US"/>
          </a:p>
        </p:txBody>
      </p:sp>
    </p:spTree>
    <p:extLst>
      <p:ext uri="{BB962C8B-B14F-4D97-AF65-F5344CB8AC3E}">
        <p14:creationId xmlns="" xmlns:p14="http://schemas.microsoft.com/office/powerpoint/2010/main" val="238308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41390"/>
            <a:ext cx="10515600" cy="743828"/>
          </a:xfrm>
        </p:spPr>
        <p:txBody>
          <a:bodyPr>
            <a:normAutofit/>
          </a:bodyPr>
          <a:lstStyle>
            <a:lvl1pPr>
              <a:defRPr sz="4000" b="1">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838200" y="992221"/>
            <a:ext cx="10515600" cy="5184742"/>
          </a:xfrm>
        </p:spPr>
        <p:txBody>
          <a:bodyPr/>
          <a:lstStyle>
            <a:lvl1pPr marL="228600" indent="-228600">
              <a:buFont typeface="Wingdings" panose="05000000000000000000" pitchFamily="2" charset="2"/>
              <a:buChar char="§"/>
              <a:defRPr>
                <a:solidFill>
                  <a:schemeClr val="bg1">
                    <a:lumMod val="50000"/>
                  </a:schemeClr>
                </a:solidFill>
              </a:defRPr>
            </a:lvl1pPr>
            <a:lvl2pPr marL="685800" indent="-228600">
              <a:buFont typeface="Wingdings" panose="05000000000000000000" pitchFamily="2" charset="2"/>
              <a:buChar char="§"/>
              <a:defRPr>
                <a:solidFill>
                  <a:schemeClr val="bg1">
                    <a:lumMod val="50000"/>
                  </a:schemeClr>
                </a:solidFill>
              </a:defRPr>
            </a:lvl2pPr>
            <a:lvl3pPr marL="1143000" indent="-228600">
              <a:buFont typeface="Wingdings" panose="05000000000000000000" pitchFamily="2" charset="2"/>
              <a:buChar char="§"/>
              <a:defRPr>
                <a:solidFill>
                  <a:schemeClr val="bg1">
                    <a:lumMod val="50000"/>
                  </a:schemeClr>
                </a:solidFill>
              </a:defRPr>
            </a:lvl3pPr>
            <a:lvl4pPr marL="1600200" indent="-228600">
              <a:buFont typeface="Wingdings" panose="05000000000000000000" pitchFamily="2" charset="2"/>
              <a:buChar char="§"/>
              <a:defRPr>
                <a:solidFill>
                  <a:schemeClr val="bg1">
                    <a:lumMod val="50000"/>
                  </a:schemeClr>
                </a:solidFill>
              </a:defRPr>
            </a:lvl4pPr>
            <a:lvl5pPr marL="2057400" indent="-228600">
              <a:buFont typeface="Wingdings" panose="05000000000000000000" pitchFamily="2" charset="2"/>
              <a:buChar char="§"/>
              <a:defRPr>
                <a:solidFill>
                  <a:schemeClr val="bg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100E8CB-8481-45DF-B129-BDE1B5E0BCB7}" type="datetimeFigureOut">
              <a:rPr lang="en-US" smtClean="0"/>
              <a:pPr/>
              <a:t>3/4/2018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30A1A-2ECA-47EF-A621-3B8BC62D053B}" type="slidenum">
              <a:rPr lang="en-US" smtClean="0"/>
              <a:pPr/>
              <a:t>‹#›</a:t>
            </a:fld>
            <a:endParaRPr lang="en-US"/>
          </a:p>
        </p:txBody>
      </p:sp>
      <p:pic>
        <p:nvPicPr>
          <p:cNvPr id="7" name="Picture 2" descr="C:\IMISOFT\DatasScience\JNTU\01 Data Orientation\colaberry.jpg"/>
          <p:cNvPicPr>
            <a:picLocks noChangeAspect="1" noChangeArrowheads="1"/>
          </p:cNvPicPr>
          <p:nvPr userDrawn="1"/>
        </p:nvPicPr>
        <p:blipFill>
          <a:blip r:embed="rId2" cstate="print"/>
          <a:srcRect/>
          <a:stretch>
            <a:fillRect/>
          </a:stretch>
        </p:blipFill>
        <p:spPr bwMode="auto">
          <a:xfrm>
            <a:off x="0" y="6358318"/>
            <a:ext cx="1865192" cy="499682"/>
          </a:xfrm>
          <a:prstGeom prst="rect">
            <a:avLst/>
          </a:prstGeom>
          <a:noFill/>
        </p:spPr>
      </p:pic>
    </p:spTree>
    <p:extLst>
      <p:ext uri="{BB962C8B-B14F-4D97-AF65-F5344CB8AC3E}">
        <p14:creationId xmlns="" xmlns:p14="http://schemas.microsoft.com/office/powerpoint/2010/main" val="1117396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solidFill>
            <a:srgbClr val="FFC000"/>
          </a:solidFill>
        </p:spPr>
        <p:txBody>
          <a:bodyPr anchor="t"/>
          <a:lstStyle>
            <a:lvl1pPr>
              <a:defRPr sz="6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a:solidFill>
            <a:srgbClr val="00B0F0"/>
          </a:solidFill>
        </p:spPr>
        <p:txBody>
          <a:bodyPr anchor="b"/>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9100E8CB-8481-45DF-B129-BDE1B5E0BCB7}" type="datetimeFigureOut">
              <a:rPr lang="en-US" smtClean="0"/>
              <a:pPr/>
              <a:t>3/4/2018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30A1A-2ECA-47EF-A621-3B8BC62D053B}" type="slidenum">
              <a:rPr lang="en-US" smtClean="0"/>
              <a:pPr/>
              <a:t>‹#›</a:t>
            </a:fld>
            <a:endParaRPr lang="en-US"/>
          </a:p>
        </p:txBody>
      </p:sp>
      <p:pic>
        <p:nvPicPr>
          <p:cNvPr id="7" name="Picture 2" descr="C:\IMISOFT\DatasScience\JNTU\01 Data Orientation\colaberry.jpg"/>
          <p:cNvPicPr>
            <a:picLocks noChangeAspect="1" noChangeArrowheads="1"/>
          </p:cNvPicPr>
          <p:nvPr userDrawn="1"/>
        </p:nvPicPr>
        <p:blipFill>
          <a:blip r:embed="rId2" cstate="print"/>
          <a:srcRect/>
          <a:stretch>
            <a:fillRect/>
          </a:stretch>
        </p:blipFill>
        <p:spPr bwMode="auto">
          <a:xfrm>
            <a:off x="0" y="6358318"/>
            <a:ext cx="1865192" cy="499682"/>
          </a:xfrm>
          <a:prstGeom prst="rect">
            <a:avLst/>
          </a:prstGeom>
          <a:noFill/>
        </p:spPr>
      </p:pic>
    </p:spTree>
    <p:extLst>
      <p:ext uri="{BB962C8B-B14F-4D97-AF65-F5344CB8AC3E}">
        <p14:creationId xmlns="" xmlns:p14="http://schemas.microsoft.com/office/powerpoint/2010/main" val="17621384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ub 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44551" y="1135807"/>
            <a:ext cx="10515600" cy="2852737"/>
          </a:xfrm>
          <a:solidFill>
            <a:srgbClr val="92D050"/>
          </a:solidFill>
        </p:spPr>
        <p:txBody>
          <a:bodyPr anchor="t"/>
          <a:lstStyle>
            <a:lvl1pPr>
              <a:defRPr sz="6000">
                <a:solidFill>
                  <a:schemeClr val="bg1"/>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9100E8CB-8481-45DF-B129-BDE1B5E0BCB7}" type="datetimeFigureOut">
              <a:rPr lang="en-US" smtClean="0"/>
              <a:pPr/>
              <a:t>3/4/2018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30A1A-2ECA-47EF-A621-3B8BC62D053B}" type="slidenum">
              <a:rPr lang="en-US" smtClean="0"/>
              <a:pPr/>
              <a:t>‹#›</a:t>
            </a:fld>
            <a:endParaRPr lang="en-US"/>
          </a:p>
        </p:txBody>
      </p:sp>
      <p:grpSp>
        <p:nvGrpSpPr>
          <p:cNvPr id="12" name="Group 11"/>
          <p:cNvGrpSpPr/>
          <p:nvPr userDrawn="1"/>
        </p:nvGrpSpPr>
        <p:grpSpPr>
          <a:xfrm>
            <a:off x="844551" y="4455268"/>
            <a:ext cx="10515599" cy="1819071"/>
            <a:chOff x="844551" y="4562474"/>
            <a:chExt cx="10515599" cy="1711866"/>
          </a:xfrm>
        </p:grpSpPr>
        <p:sp>
          <p:nvSpPr>
            <p:cNvPr id="9" name="Rectangle 8"/>
            <p:cNvSpPr/>
            <p:nvPr userDrawn="1"/>
          </p:nvSpPr>
          <p:spPr>
            <a:xfrm>
              <a:off x="844551" y="4562475"/>
              <a:ext cx="4604696" cy="171186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449247" y="4562475"/>
              <a:ext cx="3626659" cy="171186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9075905" y="4562474"/>
              <a:ext cx="2284245" cy="171186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25547237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00E8CB-8481-45DF-B129-BDE1B5E0BCB7}" type="datetimeFigureOut">
              <a:rPr lang="en-US" smtClean="0"/>
              <a:pPr/>
              <a:t>3/4/2018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30A1A-2ECA-47EF-A621-3B8BC62D053B}" type="slidenum">
              <a:rPr lang="en-US" smtClean="0"/>
              <a:pPr/>
              <a:t>‹#›</a:t>
            </a:fld>
            <a:endParaRPr lang="en-US"/>
          </a:p>
        </p:txBody>
      </p:sp>
    </p:spTree>
    <p:extLst>
      <p:ext uri="{BB962C8B-B14F-4D97-AF65-F5344CB8AC3E}">
        <p14:creationId xmlns="" xmlns:p14="http://schemas.microsoft.com/office/powerpoint/2010/main" val="2481570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00E8CB-8481-45DF-B129-BDE1B5E0BCB7}" type="datetimeFigureOut">
              <a:rPr lang="en-US" smtClean="0"/>
              <a:pPr/>
              <a:t>3/4/2018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D30A1A-2ECA-47EF-A621-3B8BC62D053B}" type="slidenum">
              <a:rPr lang="en-US" smtClean="0"/>
              <a:pPr/>
              <a:t>‹#›</a:t>
            </a:fld>
            <a:endParaRPr lang="en-US"/>
          </a:p>
        </p:txBody>
      </p:sp>
    </p:spTree>
    <p:extLst>
      <p:ext uri="{BB962C8B-B14F-4D97-AF65-F5344CB8AC3E}">
        <p14:creationId xmlns="" xmlns:p14="http://schemas.microsoft.com/office/powerpoint/2010/main" val="835938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00E8CB-8481-45DF-B129-BDE1B5E0BCB7}" type="datetimeFigureOut">
              <a:rPr lang="en-US" smtClean="0"/>
              <a:pPr/>
              <a:t>3/4/2018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D30A1A-2ECA-47EF-A621-3B8BC62D053B}" type="slidenum">
              <a:rPr lang="en-US" smtClean="0"/>
              <a:pPr/>
              <a:t>‹#›</a:t>
            </a:fld>
            <a:endParaRPr lang="en-US"/>
          </a:p>
        </p:txBody>
      </p:sp>
    </p:spTree>
    <p:extLst>
      <p:ext uri="{BB962C8B-B14F-4D97-AF65-F5344CB8AC3E}">
        <p14:creationId xmlns="" xmlns:p14="http://schemas.microsoft.com/office/powerpoint/2010/main" val="130100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00E8CB-8481-45DF-B129-BDE1B5E0BCB7}" type="datetimeFigureOut">
              <a:rPr lang="en-US" smtClean="0"/>
              <a:pPr/>
              <a:t>3/4/2018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D30A1A-2ECA-47EF-A621-3B8BC62D053B}" type="slidenum">
              <a:rPr lang="en-US" smtClean="0"/>
              <a:pPr/>
              <a:t>‹#›</a:t>
            </a:fld>
            <a:endParaRPr lang="en-US"/>
          </a:p>
        </p:txBody>
      </p:sp>
    </p:spTree>
    <p:extLst>
      <p:ext uri="{BB962C8B-B14F-4D97-AF65-F5344CB8AC3E}">
        <p14:creationId xmlns="" xmlns:p14="http://schemas.microsoft.com/office/powerpoint/2010/main" val="1200860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00E8CB-8481-45DF-B129-BDE1B5E0BCB7}" type="datetimeFigureOut">
              <a:rPr lang="en-US" smtClean="0"/>
              <a:pPr/>
              <a:t>3/4/2018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30A1A-2ECA-47EF-A621-3B8BC62D053B}" type="slidenum">
              <a:rPr lang="en-US" smtClean="0"/>
              <a:pPr/>
              <a:t>‹#›</a:t>
            </a:fld>
            <a:endParaRPr lang="en-US"/>
          </a:p>
        </p:txBody>
      </p:sp>
    </p:spTree>
    <p:extLst>
      <p:ext uri="{BB962C8B-B14F-4D97-AF65-F5344CB8AC3E}">
        <p14:creationId xmlns="" xmlns:p14="http://schemas.microsoft.com/office/powerpoint/2010/main" val="205566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0E8CB-8481-45DF-B129-BDE1B5E0BCB7}" type="datetimeFigureOut">
              <a:rPr lang="en-US" smtClean="0"/>
              <a:pPr/>
              <a:t>3/4/2018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spc="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30A1A-2ECA-47EF-A621-3B8BC62D053B}" type="slidenum">
              <a:rPr lang="en-US" smtClean="0"/>
              <a:pPr/>
              <a:t>‹#›</a:t>
            </a:fld>
            <a:endParaRPr lang="en-US"/>
          </a:p>
        </p:txBody>
      </p:sp>
      <p:pic>
        <p:nvPicPr>
          <p:cNvPr id="7" name="Picture 6"/>
          <p:cNvPicPr>
            <a:picLocks noChangeAspect="1"/>
          </p:cNvPicPr>
          <p:nvPr userDrawn="1"/>
        </p:nvPicPr>
        <p:blipFill>
          <a:blip r:embed="rId14" cstate="print">
            <a:extLst>
              <a:ext uri="{28A0092B-C50C-407E-A947-70E740481C1C}">
                <a14:useLocalDpi xmlns="" xmlns:a14="http://schemas.microsoft.com/office/drawing/2010/main" val="0"/>
              </a:ext>
            </a:extLst>
          </a:blip>
          <a:stretch>
            <a:fillRect/>
          </a:stretch>
        </p:blipFill>
        <p:spPr>
          <a:xfrm>
            <a:off x="11353800" y="6062967"/>
            <a:ext cx="795033" cy="795033"/>
          </a:xfrm>
          <a:prstGeom prst="rect">
            <a:avLst/>
          </a:prstGeom>
        </p:spPr>
      </p:pic>
      <p:pic>
        <p:nvPicPr>
          <p:cNvPr id="8" name="Picture 7"/>
          <p:cNvPicPr>
            <a:picLocks noChangeAspect="1"/>
          </p:cNvPicPr>
          <p:nvPr userDrawn="1"/>
        </p:nvPicPr>
        <p:blipFill>
          <a:blip r:embed="rId15" cstate="print">
            <a:extLst>
              <a:ext uri="{28A0092B-C50C-407E-A947-70E740481C1C}">
                <a14:useLocalDpi xmlns="" xmlns:a14="http://schemas.microsoft.com/office/drawing/2010/main" val="0"/>
              </a:ext>
            </a:extLst>
          </a:blip>
          <a:stretch>
            <a:fillRect/>
          </a:stretch>
        </p:blipFill>
        <p:spPr>
          <a:xfrm>
            <a:off x="67411" y="107100"/>
            <a:ext cx="613525" cy="613525"/>
          </a:xfrm>
          <a:prstGeom prst="rect">
            <a:avLst/>
          </a:prstGeom>
        </p:spPr>
      </p:pic>
      <p:pic>
        <p:nvPicPr>
          <p:cNvPr id="9" name="Picture 8"/>
          <p:cNvPicPr>
            <a:picLocks noChangeAspect="1"/>
          </p:cNvPicPr>
          <p:nvPr userDrawn="1"/>
        </p:nvPicPr>
        <p:blipFill>
          <a:blip r:embed="rId16" cstate="print">
            <a:extLst>
              <a:ext uri="{28A0092B-C50C-407E-A947-70E740481C1C}">
                <a14:useLocalDpi xmlns="" xmlns:a14="http://schemas.microsoft.com/office/drawing/2010/main" val="0"/>
              </a:ext>
            </a:extLst>
          </a:blip>
          <a:stretch>
            <a:fillRect/>
          </a:stretch>
        </p:blipFill>
        <p:spPr>
          <a:xfrm>
            <a:off x="11935455" y="4983984"/>
            <a:ext cx="213378" cy="1508891"/>
          </a:xfrm>
          <a:prstGeom prst="rect">
            <a:avLst/>
          </a:prstGeom>
        </p:spPr>
      </p:pic>
    </p:spTree>
    <p:extLst>
      <p:ext uri="{BB962C8B-B14F-4D97-AF65-F5344CB8AC3E}">
        <p14:creationId xmlns="" xmlns:p14="http://schemas.microsoft.com/office/powerpoint/2010/main" val="906400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slideLayout" Target="../slideLayouts/slideLayout2.xml"/><Relationship Id="rId1" Type="http://schemas.openxmlformats.org/officeDocument/2006/relationships/video" Target="../media/media3.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4.mp4"/><Relationship Id="rId2" Type="http://schemas.openxmlformats.org/officeDocument/2006/relationships/slideLayout" Target="../slideLayouts/slideLayout2.xml"/><Relationship Id="rId1" Type="http://schemas.openxmlformats.org/officeDocument/2006/relationships/video" Target="../media/media4.mp4"/><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media" Target="../media/media5.mp4"/><Relationship Id="rId2" Type="http://schemas.openxmlformats.org/officeDocument/2006/relationships/slideLayout" Target="../slideLayouts/slideLayout2.xml"/><Relationship Id="rId1" Type="http://schemas.openxmlformats.org/officeDocument/2006/relationships/video" Target="../media/media5.mp4"/><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www.simplilearn.com/data-science-vs-big-data-vs-data-analytics-article/all-resourc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media/media7.mp4"/><Relationship Id="rId5" Type="http://schemas.openxmlformats.org/officeDocument/2006/relationships/image" Target="../media/image28.png"/><Relationship Id="rId4" Type="http://schemas.microsoft.com/office/2007/relationships/media" Target="../media/media7.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media/media1.mp4"/><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slideLayout" Target="../slideLayouts/slideLayout2.xml"/><Relationship Id="rId1" Type="http://schemas.openxmlformats.org/officeDocument/2006/relationships/video" Target="../media/media2.mp4"/><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39755"/>
            <a:ext cx="6561372" cy="2670208"/>
          </a:xfrm>
          <a:solidFill>
            <a:srgbClr val="FF0000"/>
          </a:solidFill>
        </p:spPr>
        <p:txBody>
          <a:bodyPr anchor="ctr">
            <a:normAutofit/>
          </a:bodyPr>
          <a:lstStyle/>
          <a:p>
            <a:r>
              <a:rPr lang="en-US" sz="4000" b="1" dirty="0">
                <a:solidFill>
                  <a:schemeClr val="bg1"/>
                </a:solidFill>
              </a:rPr>
              <a:t>Data Science </a:t>
            </a:r>
            <a:br>
              <a:rPr lang="en-US" sz="4000" b="1" dirty="0">
                <a:solidFill>
                  <a:schemeClr val="bg1"/>
                </a:solidFill>
              </a:rPr>
            </a:br>
            <a:r>
              <a:rPr lang="en-US" sz="4000" b="1" dirty="0" smtClean="0">
                <a:solidFill>
                  <a:schemeClr val="bg1"/>
                </a:solidFill>
              </a:rPr>
              <a:t>Big Picture</a:t>
            </a:r>
            <a:endParaRPr lang="en-US" sz="4000" b="1" dirty="0">
              <a:solidFill>
                <a:schemeClr val="bg1"/>
              </a:solidFill>
            </a:endParaRPr>
          </a:p>
        </p:txBody>
      </p:sp>
      <p:sp>
        <p:nvSpPr>
          <p:cNvPr id="3" name="Subtitle 2"/>
          <p:cNvSpPr>
            <a:spLocks noGrp="1"/>
          </p:cNvSpPr>
          <p:nvPr>
            <p:ph type="subTitle" idx="1"/>
          </p:nvPr>
        </p:nvSpPr>
        <p:spPr>
          <a:xfrm>
            <a:off x="6606075" y="3575280"/>
            <a:ext cx="5320036" cy="2477151"/>
          </a:xfrm>
          <a:solidFill>
            <a:srgbClr val="FFC000"/>
          </a:solidFill>
        </p:spPr>
        <p:txBody>
          <a:bodyPr rIns="457200" anchor="ctr">
            <a:normAutofit/>
          </a:bodyPr>
          <a:lstStyle/>
          <a:p>
            <a:pPr algn="r">
              <a:lnSpc>
                <a:spcPct val="100000"/>
              </a:lnSpc>
              <a:spcBef>
                <a:spcPts val="0"/>
              </a:spcBef>
            </a:pPr>
            <a:r>
              <a:rPr lang="en-US" sz="1200" dirty="0">
                <a:solidFill>
                  <a:schemeClr val="bg1"/>
                </a:solidFill>
              </a:rPr>
              <a:t>Author: </a:t>
            </a:r>
            <a:r>
              <a:rPr lang="en-US" sz="3200" dirty="0">
                <a:solidFill>
                  <a:schemeClr val="bg1"/>
                </a:solidFill>
              </a:rPr>
              <a:t>Prasad </a:t>
            </a:r>
            <a:r>
              <a:rPr lang="en-US" sz="3200" dirty="0" smtClean="0">
                <a:solidFill>
                  <a:schemeClr val="bg1"/>
                </a:solidFill>
              </a:rPr>
              <a:t>Siri</a:t>
            </a:r>
            <a:endParaRPr lang="en-US" sz="2800" dirty="0">
              <a:solidFill>
                <a:schemeClr val="bg1"/>
              </a:solidFill>
            </a:endParaRPr>
          </a:p>
          <a:p>
            <a:pPr algn="r">
              <a:lnSpc>
                <a:spcPct val="100000"/>
              </a:lnSpc>
              <a:spcBef>
                <a:spcPts val="0"/>
              </a:spcBef>
            </a:pPr>
            <a:r>
              <a:rPr lang="en-US" sz="1100" b="1" dirty="0">
                <a:solidFill>
                  <a:schemeClr val="bg1"/>
                </a:solidFill>
              </a:rPr>
              <a:t>Source: </a:t>
            </a:r>
            <a:r>
              <a:rPr lang="en-US" sz="1600" b="1" dirty="0">
                <a:solidFill>
                  <a:schemeClr val="bg1"/>
                </a:solidFill>
              </a:rPr>
              <a:t>Microsoft</a:t>
            </a: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3976" y="3537956"/>
            <a:ext cx="6400800" cy="2477151"/>
          </a:xfrm>
          <a:prstGeom prst="rect">
            <a:avLst/>
          </a:prstGeom>
        </p:spPr>
      </p:pic>
      <p:pic>
        <p:nvPicPr>
          <p:cNvPr id="2051" name="Picture 3" descr="C:\IMISOFT\DatasScience\JNTU\01 Data Orientation\QuestT.png"/>
          <p:cNvPicPr>
            <a:picLocks noChangeAspect="1" noChangeArrowheads="1"/>
          </p:cNvPicPr>
          <p:nvPr/>
        </p:nvPicPr>
        <p:blipFill>
          <a:blip r:embed="rId3" cstate="print"/>
          <a:srcRect/>
          <a:stretch>
            <a:fillRect/>
          </a:stretch>
        </p:blipFill>
        <p:spPr bwMode="auto">
          <a:xfrm>
            <a:off x="8013939" y="879202"/>
            <a:ext cx="2446008" cy="2351931"/>
          </a:xfrm>
          <a:prstGeom prst="rect">
            <a:avLst/>
          </a:prstGeom>
          <a:noFill/>
        </p:spPr>
      </p:pic>
    </p:spTree>
    <p:extLst>
      <p:ext uri="{BB962C8B-B14F-4D97-AF65-F5344CB8AC3E}">
        <p14:creationId xmlns="" xmlns:p14="http://schemas.microsoft.com/office/powerpoint/2010/main" val="1752058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Data Scientist Do </a:t>
            </a:r>
          </a:p>
        </p:txBody>
      </p:sp>
      <p:sp>
        <p:nvSpPr>
          <p:cNvPr id="3" name="Content Placeholder 2"/>
          <p:cNvSpPr>
            <a:spLocks noGrp="1"/>
          </p:cNvSpPr>
          <p:nvPr>
            <p:ph idx="1"/>
          </p:nvPr>
        </p:nvSpPr>
        <p:spPr>
          <a:xfrm>
            <a:off x="2355715" y="1332690"/>
            <a:ext cx="9152106" cy="5262663"/>
          </a:xfrm>
        </p:spPr>
        <p:txBody>
          <a:bodyPr>
            <a:normAutofit/>
          </a:bodyPr>
          <a:lstStyle/>
          <a:p>
            <a:pPr>
              <a:lnSpc>
                <a:spcPct val="170000"/>
              </a:lnSpc>
            </a:pPr>
            <a:r>
              <a:rPr lang="en-US" dirty="0"/>
              <a:t>Dealing With Data</a:t>
            </a:r>
          </a:p>
          <a:p>
            <a:pPr>
              <a:lnSpc>
                <a:spcPct val="170000"/>
              </a:lnSpc>
            </a:pPr>
            <a:r>
              <a:rPr lang="en-US" dirty="0"/>
              <a:t>Raw Data to Transforming Data</a:t>
            </a:r>
          </a:p>
          <a:p>
            <a:pPr>
              <a:lnSpc>
                <a:spcPct val="170000"/>
              </a:lnSpc>
            </a:pPr>
            <a:r>
              <a:rPr lang="en-US" dirty="0"/>
              <a:t>Cleaning Data , Good Enough to Trust worthy </a:t>
            </a:r>
          </a:p>
          <a:p>
            <a:pPr>
              <a:lnSpc>
                <a:spcPct val="170000"/>
              </a:lnSpc>
            </a:pPr>
            <a:r>
              <a:rPr lang="en-US" dirty="0"/>
              <a:t>Understanding and Preparing Data , Multisource, </a:t>
            </a:r>
          </a:p>
          <a:p>
            <a:pPr>
              <a:lnSpc>
                <a:spcPct val="170000"/>
              </a:lnSpc>
            </a:pPr>
            <a:r>
              <a:rPr lang="en-US" dirty="0"/>
              <a:t>Creating Algorithm to create insight </a:t>
            </a:r>
          </a:p>
        </p:txBody>
      </p:sp>
    </p:spTree>
    <p:extLst>
      <p:ext uri="{BB962C8B-B14F-4D97-AF65-F5344CB8AC3E}">
        <p14:creationId xmlns="" xmlns:p14="http://schemas.microsoft.com/office/powerpoint/2010/main" val="28541783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Kind of Person Succeeds as Data Scientist </a:t>
            </a:r>
          </a:p>
        </p:txBody>
      </p:sp>
      <p:pic>
        <p:nvPicPr>
          <p:cNvPr id="5" name="1007 What Kind of Person Succeeds as a Data Scientist">
            <a:hlinkClick r:id="" action="ppaction://media"/>
          </p:cNvPr>
          <p:cNvPicPr>
            <a:picLocks noGrp="1" noChangeAspect="1"/>
          </p:cNvPicPr>
          <p:nvPr>
            <p:ph idx="1"/>
            <a:videoFile r:link="rId1"/>
            <p:extLst>
              <p:ext uri="{DAA4B4D4-6D71-4841-9C94-3DE7FCFB9230}">
                <p14:media xmlns="" xmlns:p14="http://schemas.microsoft.com/office/powerpoint/2010/main" r:embed="rId3"/>
              </p:ext>
            </p:extLst>
          </p:nvPr>
        </p:nvPicPr>
        <p:blipFill>
          <a:blip r:embed="rId4" cstate="print"/>
          <a:stretch>
            <a:fillRect/>
          </a:stretch>
        </p:blipFill>
        <p:spPr>
          <a:xfrm>
            <a:off x="1487488" y="992188"/>
            <a:ext cx="9217025" cy="5184775"/>
          </a:xfrm>
        </p:spPr>
      </p:pic>
    </p:spTree>
    <p:extLst>
      <p:ext uri="{BB962C8B-B14F-4D97-AF65-F5344CB8AC3E}">
        <p14:creationId xmlns="" xmlns:p14="http://schemas.microsoft.com/office/powerpoint/2010/main" val="8567614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Kind of Person Succeeds as Data Scientist </a:t>
            </a:r>
          </a:p>
        </p:txBody>
      </p:sp>
      <p:sp>
        <p:nvSpPr>
          <p:cNvPr id="3" name="Content Placeholder 2"/>
          <p:cNvSpPr>
            <a:spLocks noGrp="1"/>
          </p:cNvSpPr>
          <p:nvPr>
            <p:ph idx="1"/>
          </p:nvPr>
        </p:nvSpPr>
        <p:spPr>
          <a:xfrm>
            <a:off x="2355715" y="1332690"/>
            <a:ext cx="9152106" cy="5262663"/>
          </a:xfrm>
        </p:spPr>
        <p:txBody>
          <a:bodyPr>
            <a:normAutofit/>
          </a:bodyPr>
          <a:lstStyle/>
          <a:p>
            <a:pPr>
              <a:lnSpc>
                <a:spcPct val="170000"/>
              </a:lnSpc>
            </a:pPr>
            <a:r>
              <a:rPr lang="en-US" dirty="0"/>
              <a:t>Little bit Crazy , like data</a:t>
            </a:r>
          </a:p>
          <a:p>
            <a:pPr>
              <a:lnSpc>
                <a:spcPct val="170000"/>
              </a:lnSpc>
            </a:pPr>
            <a:r>
              <a:rPr lang="en-US" dirty="0"/>
              <a:t>Love the Data , Dream about data, Creativity </a:t>
            </a:r>
          </a:p>
          <a:p>
            <a:pPr>
              <a:lnSpc>
                <a:spcPct val="170000"/>
              </a:lnSpc>
            </a:pPr>
            <a:r>
              <a:rPr lang="en-US" dirty="0"/>
              <a:t>Curious , Work with many individual </a:t>
            </a:r>
          </a:p>
          <a:p>
            <a:pPr>
              <a:lnSpc>
                <a:spcPct val="170000"/>
              </a:lnSpc>
            </a:pPr>
            <a:r>
              <a:rPr lang="en-US" dirty="0"/>
              <a:t>Quick learner , ask question … the data</a:t>
            </a:r>
          </a:p>
          <a:p>
            <a:pPr>
              <a:lnSpc>
                <a:spcPct val="170000"/>
              </a:lnSpc>
            </a:pPr>
            <a:r>
              <a:rPr lang="en-US" dirty="0"/>
              <a:t>Analyzing the data </a:t>
            </a:r>
          </a:p>
        </p:txBody>
      </p:sp>
    </p:spTree>
    <p:extLst>
      <p:ext uri="{BB962C8B-B14F-4D97-AF65-F5344CB8AC3E}">
        <p14:creationId xmlns="" xmlns:p14="http://schemas.microsoft.com/office/powerpoint/2010/main" val="2082094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Skills Does a Data Scientist Need</a:t>
            </a:r>
          </a:p>
        </p:txBody>
      </p:sp>
      <p:pic>
        <p:nvPicPr>
          <p:cNvPr id="5" name="1008 What Skills Does a Data Scientist Need">
            <a:hlinkClick r:id="" action="ppaction://media"/>
          </p:cNvPr>
          <p:cNvPicPr>
            <a:picLocks noGrp="1" noChangeAspect="1"/>
          </p:cNvPicPr>
          <p:nvPr>
            <p:ph idx="1"/>
            <a:videoFile r:link="rId1"/>
            <p:extLst>
              <p:ext uri="{DAA4B4D4-6D71-4841-9C94-3DE7FCFB9230}">
                <p14:media xmlns="" xmlns:p14="http://schemas.microsoft.com/office/powerpoint/2010/main" r:embed="rId3"/>
              </p:ext>
            </p:extLst>
          </p:nvPr>
        </p:nvPicPr>
        <p:blipFill>
          <a:blip r:embed="rId4" cstate="print"/>
          <a:stretch>
            <a:fillRect/>
          </a:stretch>
        </p:blipFill>
        <p:spPr>
          <a:xfrm>
            <a:off x="1487488" y="992188"/>
            <a:ext cx="9217025" cy="5184775"/>
          </a:xfrm>
        </p:spPr>
      </p:pic>
    </p:spTree>
    <p:extLst>
      <p:ext uri="{BB962C8B-B14F-4D97-AF65-F5344CB8AC3E}">
        <p14:creationId xmlns="" xmlns:p14="http://schemas.microsoft.com/office/powerpoint/2010/main" val="5491326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Skills Does a Data Scientist Need</a:t>
            </a:r>
          </a:p>
        </p:txBody>
      </p:sp>
      <p:sp>
        <p:nvSpPr>
          <p:cNvPr id="3" name="Content Placeholder 2"/>
          <p:cNvSpPr>
            <a:spLocks noGrp="1"/>
          </p:cNvSpPr>
          <p:nvPr>
            <p:ph idx="1"/>
          </p:nvPr>
        </p:nvSpPr>
        <p:spPr>
          <a:xfrm>
            <a:off x="2589990" y="1070043"/>
            <a:ext cx="8081253" cy="5262663"/>
          </a:xfrm>
        </p:spPr>
        <p:txBody>
          <a:bodyPr>
            <a:normAutofit/>
          </a:bodyPr>
          <a:lstStyle/>
          <a:p>
            <a:pPr>
              <a:lnSpc>
                <a:spcPct val="170000"/>
              </a:lnSpc>
            </a:pPr>
            <a:r>
              <a:rPr lang="en-US" dirty="0"/>
              <a:t>Statistics </a:t>
            </a:r>
          </a:p>
          <a:p>
            <a:pPr>
              <a:lnSpc>
                <a:spcPct val="170000"/>
              </a:lnSpc>
            </a:pPr>
            <a:r>
              <a:rPr lang="en-US" dirty="0"/>
              <a:t>Mathematics</a:t>
            </a:r>
          </a:p>
          <a:p>
            <a:pPr>
              <a:lnSpc>
                <a:spcPct val="170000"/>
              </a:lnSpc>
            </a:pPr>
            <a:r>
              <a:rPr lang="en-US" dirty="0"/>
              <a:t>Soft skills</a:t>
            </a:r>
          </a:p>
          <a:p>
            <a:pPr>
              <a:lnSpc>
                <a:spcPct val="170000"/>
              </a:lnSpc>
            </a:pPr>
            <a:r>
              <a:rPr lang="en-US" dirty="0"/>
              <a:t>Programing language : R , Python </a:t>
            </a:r>
          </a:p>
          <a:p>
            <a:pPr>
              <a:lnSpc>
                <a:spcPct val="170000"/>
              </a:lnSpc>
            </a:pPr>
            <a:r>
              <a:rPr lang="en-US" dirty="0"/>
              <a:t>Excel, Power BI, Tableau, Click and </a:t>
            </a:r>
            <a:r>
              <a:rPr lang="en-US" dirty="0" err="1"/>
              <a:t>etc</a:t>
            </a:r>
            <a:endParaRPr lang="en-US" dirty="0"/>
          </a:p>
          <a:p>
            <a:pPr>
              <a:lnSpc>
                <a:spcPct val="170000"/>
              </a:lnSpc>
            </a:pPr>
            <a:r>
              <a:rPr lang="en-US" dirty="0"/>
              <a:t>Graphs, Charts </a:t>
            </a:r>
          </a:p>
        </p:txBody>
      </p:sp>
    </p:spTree>
    <p:extLst>
      <p:ext uri="{BB962C8B-B14F-4D97-AF65-F5344CB8AC3E}">
        <p14:creationId xmlns="" xmlns:p14="http://schemas.microsoft.com/office/powerpoint/2010/main" val="2399476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What Advice Would You Give an Aspiring Data Scientist</a:t>
            </a:r>
          </a:p>
        </p:txBody>
      </p:sp>
      <p:pic>
        <p:nvPicPr>
          <p:cNvPr id="5" name="1009 What Advice Would You Give an Aspiring Data Scientist">
            <a:hlinkClick r:id="" action="ppaction://media"/>
          </p:cNvPr>
          <p:cNvPicPr>
            <a:picLocks noGrp="1" noChangeAspect="1"/>
          </p:cNvPicPr>
          <p:nvPr>
            <p:ph idx="1"/>
            <a:videoFile r:link="rId1"/>
            <p:extLst>
              <p:ext uri="{DAA4B4D4-6D71-4841-9C94-3DE7FCFB9230}">
                <p14:media xmlns="" xmlns:p14="http://schemas.microsoft.com/office/powerpoint/2010/main" r:embed="rId3"/>
              </p:ext>
            </p:extLst>
          </p:nvPr>
        </p:nvPicPr>
        <p:blipFill>
          <a:blip r:embed="rId4" cstate="print"/>
          <a:stretch>
            <a:fillRect/>
          </a:stretch>
        </p:blipFill>
        <p:spPr>
          <a:xfrm>
            <a:off x="1487488" y="992188"/>
            <a:ext cx="9217025" cy="5184775"/>
          </a:xfrm>
        </p:spPr>
      </p:pic>
    </p:spTree>
    <p:extLst>
      <p:ext uri="{BB962C8B-B14F-4D97-AF65-F5344CB8AC3E}">
        <p14:creationId xmlns="" xmlns:p14="http://schemas.microsoft.com/office/powerpoint/2010/main" val="21735493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What Advice Would You Give an Aspiring Data Scientist</a:t>
            </a:r>
          </a:p>
        </p:txBody>
      </p:sp>
      <p:sp>
        <p:nvSpPr>
          <p:cNvPr id="3" name="Content Placeholder 2"/>
          <p:cNvSpPr>
            <a:spLocks noGrp="1"/>
          </p:cNvSpPr>
          <p:nvPr>
            <p:ph idx="1"/>
          </p:nvPr>
        </p:nvSpPr>
        <p:spPr>
          <a:xfrm>
            <a:off x="1519947" y="1108954"/>
            <a:ext cx="9152106" cy="5262663"/>
          </a:xfrm>
        </p:spPr>
        <p:txBody>
          <a:bodyPr>
            <a:normAutofit/>
          </a:bodyPr>
          <a:lstStyle/>
          <a:p>
            <a:pPr>
              <a:lnSpc>
                <a:spcPct val="170000"/>
              </a:lnSpc>
            </a:pPr>
            <a:r>
              <a:rPr lang="en-US" dirty="0"/>
              <a:t>Don’t wait , </a:t>
            </a:r>
            <a:r>
              <a:rPr lang="en-US" dirty="0" smtClean="0"/>
              <a:t>Explore the Data Sets …. Data.gov</a:t>
            </a:r>
            <a:endParaRPr lang="en-US" dirty="0"/>
          </a:p>
          <a:p>
            <a:pPr>
              <a:lnSpc>
                <a:spcPct val="170000"/>
              </a:lnSpc>
            </a:pPr>
            <a:r>
              <a:rPr lang="en-US" dirty="0"/>
              <a:t>Learn from other people and solve some</a:t>
            </a:r>
          </a:p>
          <a:p>
            <a:pPr>
              <a:lnSpc>
                <a:spcPct val="170000"/>
              </a:lnSpc>
            </a:pPr>
            <a:r>
              <a:rPr lang="en-US" dirty="0"/>
              <a:t>Seek Problem and share with community</a:t>
            </a:r>
          </a:p>
          <a:p>
            <a:pPr>
              <a:lnSpc>
                <a:spcPct val="170000"/>
              </a:lnSpc>
            </a:pPr>
            <a:r>
              <a:rPr lang="en-US" dirty="0"/>
              <a:t>Methodology (There is no right answer from lucky guess )</a:t>
            </a:r>
          </a:p>
        </p:txBody>
      </p:sp>
    </p:spTree>
    <p:extLst>
      <p:ext uri="{BB962C8B-B14F-4D97-AF65-F5344CB8AC3E}">
        <p14:creationId xmlns="" xmlns:p14="http://schemas.microsoft.com/office/powerpoint/2010/main" val="38232774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399"/>
            <a:ext cx="10515600" cy="743828"/>
          </a:xfrm>
        </p:spPr>
        <p:txBody>
          <a:bodyPr/>
          <a:lstStyle/>
          <a:p>
            <a:r>
              <a:rPr lang="en-US" b="0" dirty="0"/>
              <a:t>Question First …</a:t>
            </a:r>
            <a:endParaRPr lang="en-US" dirty="0"/>
          </a:p>
        </p:txBody>
      </p:sp>
      <p:sp>
        <p:nvSpPr>
          <p:cNvPr id="5" name="Rectangle 4"/>
          <p:cNvSpPr/>
          <p:nvPr/>
        </p:nvSpPr>
        <p:spPr>
          <a:xfrm>
            <a:off x="712973" y="1825343"/>
            <a:ext cx="10466861" cy="1771872"/>
          </a:xfrm>
          <a:prstGeom prst="rect">
            <a:avLst/>
          </a:prstGeom>
        </p:spPr>
        <p:txBody>
          <a:bodyPr wrap="square">
            <a:spAutoFit/>
          </a:bodyPr>
          <a:lstStyle/>
          <a:p>
            <a:pPr>
              <a:lnSpc>
                <a:spcPct val="150000"/>
              </a:lnSpc>
            </a:pPr>
            <a:r>
              <a:rPr lang="en-US" sz="2400" dirty="0">
                <a:solidFill>
                  <a:srgbClr val="00B0F0"/>
                </a:solidFill>
                <a:latin typeface="LinLibertine"/>
              </a:rPr>
              <a:t>The data may not contain the answer. The </a:t>
            </a:r>
            <a:r>
              <a:rPr lang="en-US" sz="2400" dirty="0" smtClean="0">
                <a:solidFill>
                  <a:srgbClr val="00B0F0"/>
                </a:solidFill>
                <a:latin typeface="LinLibertine"/>
              </a:rPr>
              <a:t>combination of </a:t>
            </a:r>
            <a:r>
              <a:rPr lang="en-US" sz="2400" dirty="0">
                <a:solidFill>
                  <a:srgbClr val="00B0F0"/>
                </a:solidFill>
                <a:latin typeface="LinLibertine"/>
              </a:rPr>
              <a:t>some data and an aching desire for </a:t>
            </a:r>
            <a:r>
              <a:rPr lang="en-US" sz="2400" dirty="0" smtClean="0">
                <a:solidFill>
                  <a:srgbClr val="00B0F0"/>
                </a:solidFill>
                <a:latin typeface="LinLibertine"/>
              </a:rPr>
              <a:t>an answer </a:t>
            </a:r>
            <a:r>
              <a:rPr lang="en-US" sz="2400" dirty="0">
                <a:solidFill>
                  <a:srgbClr val="00B0F0"/>
                </a:solidFill>
                <a:latin typeface="LinLibertine"/>
              </a:rPr>
              <a:t>does not ensure that a reasonable </a:t>
            </a:r>
            <a:r>
              <a:rPr lang="en-US" sz="2400" dirty="0" smtClean="0">
                <a:solidFill>
                  <a:srgbClr val="00B0F0"/>
                </a:solidFill>
                <a:latin typeface="LinLibertine"/>
              </a:rPr>
              <a:t>answer can </a:t>
            </a:r>
            <a:r>
              <a:rPr lang="en-US" sz="2400" dirty="0">
                <a:solidFill>
                  <a:srgbClr val="00B0F0"/>
                </a:solidFill>
                <a:latin typeface="LinLibertine"/>
              </a:rPr>
              <a:t>be extracted from a given body of </a:t>
            </a:r>
            <a:r>
              <a:rPr lang="en-US" sz="2400" dirty="0" smtClean="0">
                <a:solidFill>
                  <a:srgbClr val="00B0F0"/>
                </a:solidFill>
                <a:latin typeface="LinLibertine"/>
              </a:rPr>
              <a:t>data</a:t>
            </a:r>
            <a:r>
              <a:rPr lang="en-US" sz="2400" dirty="0" smtClean="0">
                <a:latin typeface="LinLibertine"/>
              </a:rPr>
              <a:t> - </a:t>
            </a:r>
            <a:r>
              <a:rPr lang="en-US" sz="2400" dirty="0" smtClean="0">
                <a:solidFill>
                  <a:srgbClr val="FFC000"/>
                </a:solidFill>
                <a:latin typeface="LinLibertine"/>
              </a:rPr>
              <a:t>John </a:t>
            </a:r>
            <a:r>
              <a:rPr lang="en-US" sz="2400" dirty="0">
                <a:solidFill>
                  <a:srgbClr val="FFC000"/>
                </a:solidFill>
                <a:latin typeface="LinLibertine"/>
              </a:rPr>
              <a:t>Tukey</a:t>
            </a:r>
            <a:endParaRPr lang="en-US" sz="2400" dirty="0">
              <a:solidFill>
                <a:srgbClr val="FFC000"/>
              </a:solidFill>
            </a:endParaRPr>
          </a:p>
        </p:txBody>
      </p:sp>
      <p:pic>
        <p:nvPicPr>
          <p:cNvPr id="4099" name="Picture 3"/>
          <p:cNvPicPr>
            <a:picLocks noChangeAspect="1" noChangeArrowheads="1"/>
          </p:cNvPicPr>
          <p:nvPr/>
        </p:nvPicPr>
        <p:blipFill>
          <a:blip r:embed="rId3" cstate="print"/>
          <a:srcRect/>
          <a:stretch>
            <a:fillRect/>
          </a:stretch>
        </p:blipFill>
        <p:spPr bwMode="auto">
          <a:xfrm>
            <a:off x="3208038" y="3876226"/>
            <a:ext cx="6086475" cy="1400175"/>
          </a:xfrm>
          <a:prstGeom prst="rect">
            <a:avLst/>
          </a:prstGeom>
          <a:noFill/>
          <a:ln w="9525">
            <a:noFill/>
            <a:miter lim="800000"/>
            <a:headEnd/>
            <a:tailEnd/>
          </a:ln>
        </p:spPr>
      </p:pic>
    </p:spTree>
    <p:extLst>
      <p:ext uri="{BB962C8B-B14F-4D97-AF65-F5344CB8AC3E}">
        <p14:creationId xmlns="" xmlns:p14="http://schemas.microsoft.com/office/powerpoint/2010/main" val="16374376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399"/>
            <a:ext cx="10515600" cy="743828"/>
          </a:xfrm>
        </p:spPr>
        <p:txBody>
          <a:bodyPr/>
          <a:lstStyle/>
          <a:p>
            <a:r>
              <a:rPr lang="en-US" b="0" dirty="0" smtClean="0"/>
              <a:t>Precision </a:t>
            </a:r>
            <a:r>
              <a:rPr lang="en-US" b="0" dirty="0" err="1" smtClean="0"/>
              <a:t>vs</a:t>
            </a:r>
            <a:r>
              <a:rPr lang="en-US" b="0" dirty="0" smtClean="0"/>
              <a:t> Accuracy </a:t>
            </a: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2199735" y="877956"/>
            <a:ext cx="8022567" cy="5431427"/>
          </a:xfrm>
          <a:prstGeom prst="rect">
            <a:avLst/>
          </a:prstGeom>
          <a:noFill/>
          <a:ln w="9525">
            <a:noFill/>
            <a:miter lim="800000"/>
            <a:headEnd/>
            <a:tailEnd/>
          </a:ln>
        </p:spPr>
      </p:pic>
    </p:spTree>
    <p:extLst>
      <p:ext uri="{BB962C8B-B14F-4D97-AF65-F5344CB8AC3E}">
        <p14:creationId xmlns="" xmlns:p14="http://schemas.microsoft.com/office/powerpoint/2010/main" val="163743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3303917" y="959196"/>
            <a:ext cx="6200507" cy="4661586"/>
          </a:xfrm>
          <a:prstGeom prst="rect">
            <a:avLst/>
          </a:prstGeom>
        </p:spPr>
      </p:pic>
      <p:sp>
        <p:nvSpPr>
          <p:cNvPr id="2" name="Title 1"/>
          <p:cNvSpPr>
            <a:spLocks noGrp="1"/>
          </p:cNvSpPr>
          <p:nvPr>
            <p:ph type="title"/>
          </p:nvPr>
        </p:nvSpPr>
        <p:spPr/>
        <p:txBody>
          <a:bodyPr>
            <a:normAutofit/>
          </a:bodyPr>
          <a:lstStyle/>
          <a:p>
            <a:r>
              <a:rPr lang="en-US" dirty="0"/>
              <a:t>Data Scientist Vs Data Analyst </a:t>
            </a:r>
          </a:p>
        </p:txBody>
      </p:sp>
    </p:spTree>
    <p:extLst>
      <p:ext uri="{BB962C8B-B14F-4D97-AF65-F5344CB8AC3E}">
        <p14:creationId xmlns="" xmlns:p14="http://schemas.microsoft.com/office/powerpoint/2010/main" val="1388833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a:xfrm>
            <a:off x="838200" y="1712068"/>
            <a:ext cx="10515600" cy="3307404"/>
          </a:xfrm>
        </p:spPr>
        <p:txBody>
          <a:bodyPr>
            <a:normAutofit fontScale="92500"/>
          </a:bodyPr>
          <a:lstStyle/>
          <a:p>
            <a:pPr>
              <a:lnSpc>
                <a:spcPct val="150000"/>
              </a:lnSpc>
            </a:pPr>
            <a:r>
              <a:rPr lang="en-US" b="1" dirty="0"/>
              <a:t>Data science</a:t>
            </a:r>
            <a:r>
              <a:rPr lang="en-US" dirty="0"/>
              <a:t> </a:t>
            </a:r>
            <a:r>
              <a:rPr lang="en-US" dirty="0">
                <a:solidFill>
                  <a:srgbClr val="00B0F0"/>
                </a:solidFill>
              </a:rPr>
              <a:t>is an interdisciplinary field about </a:t>
            </a:r>
            <a:r>
              <a:rPr lang="en-US" dirty="0">
                <a:solidFill>
                  <a:srgbClr val="FFC000"/>
                </a:solidFill>
              </a:rPr>
              <a:t>processes and systems to extract knowledge or </a:t>
            </a:r>
            <a:r>
              <a:rPr lang="en-US" sz="3000" b="1" u="sng" dirty="0">
                <a:solidFill>
                  <a:srgbClr val="FFC000"/>
                </a:solidFill>
              </a:rPr>
              <a:t>insights</a:t>
            </a:r>
            <a:r>
              <a:rPr lang="en-US" dirty="0">
                <a:solidFill>
                  <a:srgbClr val="FFC000"/>
                </a:solidFill>
              </a:rPr>
              <a:t> from data in various forms</a:t>
            </a:r>
            <a:r>
              <a:rPr lang="en-US" dirty="0"/>
              <a:t>, </a:t>
            </a:r>
            <a:r>
              <a:rPr lang="en-US" dirty="0">
                <a:solidFill>
                  <a:srgbClr val="00B0F0"/>
                </a:solidFill>
              </a:rPr>
              <a:t>either structured or unstructured, </a:t>
            </a:r>
            <a:r>
              <a:rPr lang="en-US" dirty="0" smtClean="0">
                <a:solidFill>
                  <a:srgbClr val="00B0F0"/>
                </a:solidFill>
              </a:rPr>
              <a:t>which </a:t>
            </a:r>
            <a:r>
              <a:rPr lang="en-US" dirty="0">
                <a:solidFill>
                  <a:srgbClr val="00B0F0"/>
                </a:solidFill>
              </a:rPr>
              <a:t>is a continuation of some of the data analysis fields such as </a:t>
            </a:r>
            <a:r>
              <a:rPr lang="en-US" dirty="0">
                <a:solidFill>
                  <a:srgbClr val="FFC000"/>
                </a:solidFill>
              </a:rPr>
              <a:t>statistics, machine learning, data mining, and predictive analytics</a:t>
            </a:r>
            <a:r>
              <a:rPr lang="en-US" dirty="0"/>
              <a:t>, </a:t>
            </a:r>
            <a:r>
              <a:rPr lang="en-US" dirty="0">
                <a:solidFill>
                  <a:srgbClr val="00B0F0"/>
                </a:solidFill>
              </a:rPr>
              <a:t>similar to Knowledge Discovery in Databases (KDD).</a:t>
            </a:r>
          </a:p>
        </p:txBody>
      </p:sp>
    </p:spTree>
    <p:extLst>
      <p:ext uri="{BB962C8B-B14F-4D97-AF65-F5344CB8AC3E}">
        <p14:creationId xmlns="" xmlns:p14="http://schemas.microsoft.com/office/powerpoint/2010/main" val="2615310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Science vs Big Data vs Data Analytics</a:t>
            </a:r>
          </a:p>
        </p:txBody>
      </p:sp>
      <p:sp>
        <p:nvSpPr>
          <p:cNvPr id="3" name="Content Placeholder 2"/>
          <p:cNvSpPr>
            <a:spLocks noGrp="1"/>
          </p:cNvSpPr>
          <p:nvPr>
            <p:ph idx="1"/>
          </p:nvPr>
        </p:nvSpPr>
        <p:spPr>
          <a:xfrm>
            <a:off x="2908570" y="992221"/>
            <a:ext cx="7597302" cy="4435813"/>
          </a:xfrm>
        </p:spPr>
        <p:txBody>
          <a:bodyPr/>
          <a:lstStyle/>
          <a:p>
            <a:endParaRPr lang="en-US" dirty="0"/>
          </a:p>
        </p:txBody>
      </p:sp>
      <p:pic>
        <p:nvPicPr>
          <p:cNvPr id="4" name="Picture 3"/>
          <p:cNvPicPr>
            <a:picLocks noChangeAspect="1"/>
          </p:cNvPicPr>
          <p:nvPr/>
        </p:nvPicPr>
        <p:blipFill>
          <a:blip r:embed="rId3" cstate="print"/>
          <a:stretch>
            <a:fillRect/>
          </a:stretch>
        </p:blipFill>
        <p:spPr>
          <a:xfrm>
            <a:off x="1394298" y="992221"/>
            <a:ext cx="9959502" cy="5136206"/>
          </a:xfrm>
          <a:prstGeom prst="rect">
            <a:avLst/>
          </a:prstGeom>
        </p:spPr>
      </p:pic>
    </p:spTree>
    <p:extLst>
      <p:ext uri="{BB962C8B-B14F-4D97-AF65-F5344CB8AC3E}">
        <p14:creationId xmlns="" xmlns:p14="http://schemas.microsoft.com/office/powerpoint/2010/main" val="635730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Opportunity </a:t>
            </a:r>
          </a:p>
        </p:txBody>
      </p:sp>
      <p:pic>
        <p:nvPicPr>
          <p:cNvPr id="4" name="Content Placeholder 3"/>
          <p:cNvPicPr>
            <a:picLocks noGrp="1" noChangeAspect="1"/>
          </p:cNvPicPr>
          <p:nvPr>
            <p:ph idx="1"/>
          </p:nvPr>
        </p:nvPicPr>
        <p:blipFill>
          <a:blip r:embed="rId2" cstate="print"/>
          <a:stretch>
            <a:fillRect/>
          </a:stretch>
        </p:blipFill>
        <p:spPr>
          <a:xfrm>
            <a:off x="914400" y="1021404"/>
            <a:ext cx="10363200" cy="4931924"/>
          </a:xfrm>
          <a:prstGeom prst="rect">
            <a:avLst/>
          </a:prstGeom>
        </p:spPr>
      </p:pic>
    </p:spTree>
    <p:extLst>
      <p:ext uri="{BB962C8B-B14F-4D97-AF65-F5344CB8AC3E}">
        <p14:creationId xmlns="" xmlns:p14="http://schemas.microsoft.com/office/powerpoint/2010/main" val="721846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Skills</a:t>
            </a:r>
            <a:endParaRPr lang="en-US" dirty="0"/>
          </a:p>
        </p:txBody>
      </p:sp>
      <p:sp>
        <p:nvSpPr>
          <p:cNvPr id="6" name="Content Placeholder 2"/>
          <p:cNvSpPr>
            <a:spLocks noGrp="1"/>
          </p:cNvSpPr>
          <p:nvPr>
            <p:ph idx="1"/>
          </p:nvPr>
        </p:nvSpPr>
        <p:spPr>
          <a:xfrm>
            <a:off x="846826" y="1363157"/>
            <a:ext cx="10515600" cy="4597696"/>
          </a:xfrm>
        </p:spPr>
        <p:txBody>
          <a:bodyPr>
            <a:normAutofit/>
          </a:bodyPr>
          <a:lstStyle/>
          <a:p>
            <a:pPr marL="514350" indent="-514350">
              <a:buFont typeface="+mj-lt"/>
              <a:buAutoNum type="arabicPeriod"/>
            </a:pPr>
            <a:r>
              <a:rPr lang="en-US" dirty="0" smtClean="0">
                <a:solidFill>
                  <a:srgbClr val="00B0F0"/>
                </a:solidFill>
              </a:rPr>
              <a:t>Programming Languages – </a:t>
            </a:r>
            <a:r>
              <a:rPr lang="en-US" dirty="0" smtClean="0">
                <a:solidFill>
                  <a:srgbClr val="FFC000"/>
                </a:solidFill>
              </a:rPr>
              <a:t>R, Python, SAS</a:t>
            </a:r>
          </a:p>
          <a:p>
            <a:pPr marL="514350" indent="-514350">
              <a:buFont typeface="+mj-lt"/>
              <a:buAutoNum type="arabicPeriod"/>
            </a:pPr>
            <a:r>
              <a:rPr lang="en-US" dirty="0" smtClean="0">
                <a:solidFill>
                  <a:srgbClr val="00B0F0"/>
                </a:solidFill>
              </a:rPr>
              <a:t>Database </a:t>
            </a:r>
            <a:r>
              <a:rPr lang="en-US" dirty="0" smtClean="0">
                <a:solidFill>
                  <a:srgbClr val="FFC000"/>
                </a:solidFill>
              </a:rPr>
              <a:t>– SQL NOSQL</a:t>
            </a:r>
          </a:p>
          <a:p>
            <a:pPr marL="514350" indent="-514350">
              <a:buFont typeface="+mj-lt"/>
              <a:buAutoNum type="arabicPeriod"/>
            </a:pPr>
            <a:r>
              <a:rPr lang="en-US" dirty="0" smtClean="0">
                <a:solidFill>
                  <a:srgbClr val="00B0F0"/>
                </a:solidFill>
              </a:rPr>
              <a:t>Mathematics </a:t>
            </a:r>
            <a:r>
              <a:rPr lang="en-US" dirty="0" smtClean="0">
                <a:solidFill>
                  <a:srgbClr val="FFC000"/>
                </a:solidFill>
              </a:rPr>
              <a:t>–  Linear Algebra, Multivariable Calculus</a:t>
            </a:r>
          </a:p>
          <a:p>
            <a:pPr marL="514350" indent="-514350">
              <a:buFont typeface="+mj-lt"/>
              <a:buAutoNum type="arabicPeriod"/>
            </a:pPr>
            <a:r>
              <a:rPr lang="en-US" dirty="0" smtClean="0">
                <a:solidFill>
                  <a:srgbClr val="00B0F0"/>
                </a:solidFill>
              </a:rPr>
              <a:t>Statistics </a:t>
            </a:r>
            <a:r>
              <a:rPr lang="en-US" dirty="0" smtClean="0">
                <a:solidFill>
                  <a:srgbClr val="FFC000"/>
                </a:solidFill>
              </a:rPr>
              <a:t>– Descriptive , Inferential</a:t>
            </a:r>
          </a:p>
          <a:p>
            <a:pPr marL="514350" indent="-514350">
              <a:buFont typeface="+mj-lt"/>
              <a:buAutoNum type="arabicPeriod"/>
            </a:pPr>
            <a:r>
              <a:rPr lang="en-US" dirty="0" smtClean="0">
                <a:solidFill>
                  <a:srgbClr val="00B0F0"/>
                </a:solidFill>
              </a:rPr>
              <a:t>Data Munging </a:t>
            </a:r>
            <a:r>
              <a:rPr lang="en-US" dirty="0" smtClean="0">
                <a:solidFill>
                  <a:srgbClr val="FFC000"/>
                </a:solidFill>
              </a:rPr>
              <a:t>–  80% of time spent on cleaning data</a:t>
            </a:r>
          </a:p>
          <a:p>
            <a:pPr marL="514350" indent="-514350">
              <a:buFont typeface="+mj-lt"/>
              <a:buAutoNum type="arabicPeriod"/>
            </a:pPr>
            <a:r>
              <a:rPr lang="en-US" dirty="0" smtClean="0">
                <a:solidFill>
                  <a:srgbClr val="00B0F0"/>
                </a:solidFill>
              </a:rPr>
              <a:t>Data Visualization</a:t>
            </a:r>
            <a:r>
              <a:rPr lang="en-US" dirty="0" smtClean="0">
                <a:solidFill>
                  <a:srgbClr val="FFC000"/>
                </a:solidFill>
              </a:rPr>
              <a:t>– SQL , NOSQL</a:t>
            </a:r>
          </a:p>
          <a:p>
            <a:pPr marL="514350" indent="-514350">
              <a:buFont typeface="+mj-lt"/>
              <a:buAutoNum type="arabicPeriod"/>
            </a:pPr>
            <a:r>
              <a:rPr lang="en-US" dirty="0" smtClean="0">
                <a:solidFill>
                  <a:srgbClr val="00B0F0"/>
                </a:solidFill>
              </a:rPr>
              <a:t>Thinking like Data Scientist</a:t>
            </a:r>
            <a:r>
              <a:rPr lang="en-US" dirty="0" smtClean="0">
                <a:solidFill>
                  <a:srgbClr val="FFC000"/>
                </a:solidFill>
              </a:rPr>
              <a:t>– Data driven problem solver</a:t>
            </a:r>
          </a:p>
          <a:p>
            <a:pPr marL="514350" indent="-514350">
              <a:buFont typeface="+mj-lt"/>
              <a:buAutoNum type="arabicPeriod"/>
            </a:pPr>
            <a:r>
              <a:rPr lang="en-US" dirty="0" smtClean="0">
                <a:solidFill>
                  <a:srgbClr val="00B0F0"/>
                </a:solidFill>
              </a:rPr>
              <a:t>Strong Business Acumen </a:t>
            </a:r>
            <a:r>
              <a:rPr lang="en-US" dirty="0" smtClean="0">
                <a:solidFill>
                  <a:srgbClr val="FFC000"/>
                </a:solidFill>
              </a:rPr>
              <a:t>– Domain Knowledge</a:t>
            </a:r>
          </a:p>
        </p:txBody>
      </p:sp>
    </p:spTree>
    <p:extLst>
      <p:ext uri="{BB962C8B-B14F-4D97-AF65-F5344CB8AC3E}">
        <p14:creationId xmlns="" xmlns:p14="http://schemas.microsoft.com/office/powerpoint/2010/main" val="721846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Science vs Big Data vs Data Analytics</a:t>
            </a:r>
          </a:p>
        </p:txBody>
      </p:sp>
      <p:sp>
        <p:nvSpPr>
          <p:cNvPr id="3" name="Content Placeholder 2"/>
          <p:cNvSpPr>
            <a:spLocks noGrp="1"/>
          </p:cNvSpPr>
          <p:nvPr>
            <p:ph idx="1"/>
          </p:nvPr>
        </p:nvSpPr>
        <p:spPr>
          <a:xfrm>
            <a:off x="2908570" y="992221"/>
            <a:ext cx="7597302" cy="4435813"/>
          </a:xfrm>
        </p:spPr>
        <p:txBody>
          <a:bodyPr/>
          <a:lstStyle/>
          <a:p>
            <a:endParaRPr lang="en-US" dirty="0"/>
          </a:p>
        </p:txBody>
      </p:sp>
      <p:pic>
        <p:nvPicPr>
          <p:cNvPr id="4" name="Picture 3"/>
          <p:cNvPicPr>
            <a:picLocks noChangeAspect="1"/>
          </p:cNvPicPr>
          <p:nvPr/>
        </p:nvPicPr>
        <p:blipFill>
          <a:blip r:embed="rId3" cstate="print"/>
          <a:stretch>
            <a:fillRect/>
          </a:stretch>
        </p:blipFill>
        <p:spPr>
          <a:xfrm>
            <a:off x="1344038" y="992221"/>
            <a:ext cx="9891409" cy="5304142"/>
          </a:xfrm>
          <a:prstGeom prst="rect">
            <a:avLst/>
          </a:prstGeom>
        </p:spPr>
      </p:pic>
      <p:pic>
        <p:nvPicPr>
          <p:cNvPr id="6" name="Picture 5">
            <a:hlinkClick r:id="rId4"/>
          </p:cNvPr>
          <p:cNvPicPr>
            <a:picLocks noChangeAspect="1"/>
          </p:cNvPicPr>
          <p:nvPr/>
        </p:nvPicPr>
        <p:blipFill>
          <a:blip r:embed="rId5" cstate="print"/>
          <a:stretch>
            <a:fillRect/>
          </a:stretch>
        </p:blipFill>
        <p:spPr>
          <a:xfrm>
            <a:off x="9247559" y="5161334"/>
            <a:ext cx="895350" cy="266700"/>
          </a:xfrm>
          <a:prstGeom prst="rect">
            <a:avLst/>
          </a:prstGeom>
        </p:spPr>
      </p:pic>
    </p:spTree>
    <p:extLst>
      <p:ext uri="{BB962C8B-B14F-4D97-AF65-F5344CB8AC3E}">
        <p14:creationId xmlns="" xmlns:p14="http://schemas.microsoft.com/office/powerpoint/2010/main" val="1585353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Few Application Areas</a:t>
            </a:r>
            <a:endParaRPr lang="en-US" dirty="0"/>
          </a:p>
        </p:txBody>
      </p:sp>
      <p:sp>
        <p:nvSpPr>
          <p:cNvPr id="6" name="Content Placeholder 2"/>
          <p:cNvSpPr>
            <a:spLocks noGrp="1"/>
          </p:cNvSpPr>
          <p:nvPr>
            <p:ph idx="1"/>
          </p:nvPr>
        </p:nvSpPr>
        <p:spPr>
          <a:xfrm>
            <a:off x="846825" y="1803083"/>
            <a:ext cx="5088149" cy="3407251"/>
          </a:xfrm>
        </p:spPr>
        <p:txBody>
          <a:bodyPr>
            <a:noAutofit/>
          </a:bodyPr>
          <a:lstStyle/>
          <a:p>
            <a:pPr marL="514350" indent="-514350">
              <a:buNone/>
            </a:pPr>
            <a:r>
              <a:rPr lang="en-US" sz="3200" dirty="0" smtClean="0">
                <a:solidFill>
                  <a:srgbClr val="00B0F0"/>
                </a:solidFill>
              </a:rPr>
              <a:t>Internet Search</a:t>
            </a:r>
          </a:p>
          <a:p>
            <a:pPr marL="514350" indent="-514350">
              <a:buNone/>
            </a:pPr>
            <a:r>
              <a:rPr lang="en-US" sz="3200" dirty="0" smtClean="0">
                <a:solidFill>
                  <a:srgbClr val="FFC000"/>
                </a:solidFill>
              </a:rPr>
              <a:t>Target Advertisements</a:t>
            </a:r>
          </a:p>
          <a:p>
            <a:pPr marL="514350" indent="-514350">
              <a:buNone/>
            </a:pPr>
            <a:r>
              <a:rPr lang="en-US" sz="3200" dirty="0" smtClean="0">
                <a:solidFill>
                  <a:srgbClr val="00B0F0"/>
                </a:solidFill>
              </a:rPr>
              <a:t>Recommender Systems</a:t>
            </a:r>
          </a:p>
          <a:p>
            <a:pPr marL="514350" indent="-514350">
              <a:buNone/>
            </a:pPr>
            <a:r>
              <a:rPr lang="en-US" sz="3200" dirty="0" smtClean="0">
                <a:solidFill>
                  <a:srgbClr val="FFC000"/>
                </a:solidFill>
              </a:rPr>
              <a:t>Image Recognition</a:t>
            </a:r>
          </a:p>
          <a:p>
            <a:pPr marL="514350" indent="-514350">
              <a:buNone/>
            </a:pPr>
            <a:r>
              <a:rPr lang="en-US" sz="3200" dirty="0" smtClean="0">
                <a:solidFill>
                  <a:srgbClr val="00B0F0"/>
                </a:solidFill>
              </a:rPr>
              <a:t>Speech Recognition</a:t>
            </a:r>
          </a:p>
          <a:p>
            <a:pPr marL="514350" indent="-514350">
              <a:buNone/>
            </a:pPr>
            <a:r>
              <a:rPr lang="en-US" sz="3200" dirty="0" smtClean="0">
                <a:solidFill>
                  <a:srgbClr val="FFC000"/>
                </a:solidFill>
              </a:rPr>
              <a:t>Gaming</a:t>
            </a:r>
          </a:p>
          <a:p>
            <a:pPr marL="514350" indent="-514350">
              <a:buNone/>
            </a:pPr>
            <a:endParaRPr lang="en-US" sz="3200" dirty="0" smtClean="0">
              <a:solidFill>
                <a:srgbClr val="FFC000"/>
              </a:solidFill>
            </a:endParaRPr>
          </a:p>
        </p:txBody>
      </p:sp>
      <p:sp>
        <p:nvSpPr>
          <p:cNvPr id="4" name="Content Placeholder 2"/>
          <p:cNvSpPr txBox="1">
            <a:spLocks/>
          </p:cNvSpPr>
          <p:nvPr/>
        </p:nvSpPr>
        <p:spPr>
          <a:xfrm>
            <a:off x="6088812" y="1817467"/>
            <a:ext cx="5625860" cy="3013312"/>
          </a:xfrm>
          <a:prstGeom prst="rect">
            <a:avLst/>
          </a:prstGeom>
        </p:spPr>
        <p:txBody>
          <a:bodyPr vert="horz" lIns="91440" tIns="45720" rIns="91440" bIns="45720" rtlCol="0">
            <a:noAutofit/>
          </a:bodyPr>
          <a:lstStyle/>
          <a:p>
            <a:pPr marL="514350" marR="0" lvl="0" indent="-514350"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3200" b="0" i="0" u="none" strike="noStrike" kern="1200" cap="none" spc="0" normalizeH="0" baseline="0" noProof="0" dirty="0" smtClean="0">
                <a:ln>
                  <a:noFill/>
                </a:ln>
                <a:solidFill>
                  <a:srgbClr val="FFC000"/>
                </a:solidFill>
                <a:effectLst/>
                <a:uLnTx/>
                <a:uFillTx/>
                <a:latin typeface="+mn-lt"/>
                <a:ea typeface="+mn-ea"/>
                <a:cs typeface="+mn-cs"/>
              </a:rPr>
              <a:t>Price Comparison Websites</a:t>
            </a:r>
          </a:p>
          <a:p>
            <a:pPr marL="514350" marR="0" lvl="0" indent="-514350"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3200" b="0" i="0" u="none" strike="noStrike" kern="1200" cap="none" spc="0" normalizeH="0" baseline="0" noProof="0" dirty="0" smtClean="0">
                <a:ln>
                  <a:noFill/>
                </a:ln>
                <a:solidFill>
                  <a:srgbClr val="00B0F0"/>
                </a:solidFill>
                <a:effectLst/>
                <a:uLnTx/>
                <a:uFillTx/>
                <a:latin typeface="+mn-lt"/>
                <a:ea typeface="+mn-ea"/>
                <a:cs typeface="+mn-cs"/>
              </a:rPr>
              <a:t>Airline Route Planning</a:t>
            </a:r>
          </a:p>
          <a:p>
            <a:pPr marL="514350" marR="0" lvl="0" indent="-514350"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3200" b="0" i="0" u="none" strike="noStrike" kern="1200" cap="none" spc="0" normalizeH="0" baseline="0" noProof="0" dirty="0" smtClean="0">
                <a:ln>
                  <a:noFill/>
                </a:ln>
                <a:solidFill>
                  <a:srgbClr val="FFC000"/>
                </a:solidFill>
                <a:effectLst/>
                <a:uLnTx/>
                <a:uFillTx/>
                <a:latin typeface="+mn-lt"/>
                <a:ea typeface="+mn-ea"/>
                <a:cs typeface="+mn-cs"/>
              </a:rPr>
              <a:t>Fraud and Risk Detection</a:t>
            </a:r>
          </a:p>
          <a:p>
            <a:pPr marL="514350" marR="0" lvl="0" indent="-514350"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3200" b="0" i="0" u="none" strike="noStrike" kern="1200" cap="none" spc="0" normalizeH="0" baseline="0" noProof="0" dirty="0" smtClean="0">
                <a:ln>
                  <a:noFill/>
                </a:ln>
                <a:solidFill>
                  <a:srgbClr val="00B0F0"/>
                </a:solidFill>
                <a:effectLst/>
                <a:uLnTx/>
                <a:uFillTx/>
                <a:latin typeface="+mn-lt"/>
                <a:ea typeface="+mn-ea"/>
                <a:cs typeface="+mn-cs"/>
              </a:rPr>
              <a:t>Delivery Logistics</a:t>
            </a:r>
          </a:p>
          <a:p>
            <a:pPr marL="514350" marR="0" lvl="0" indent="-514350"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3200" b="0" i="0" u="none" strike="noStrike" kern="1200" cap="none" spc="0" normalizeH="0" baseline="0" noProof="0" dirty="0" smtClean="0">
                <a:ln>
                  <a:noFill/>
                </a:ln>
                <a:solidFill>
                  <a:srgbClr val="FFC000"/>
                </a:solidFill>
                <a:effectLst/>
                <a:uLnTx/>
                <a:uFillTx/>
                <a:latin typeface="+mn-lt"/>
                <a:ea typeface="+mn-ea"/>
                <a:cs typeface="+mn-cs"/>
              </a:rPr>
              <a:t>Self Driving Cars</a:t>
            </a:r>
          </a:p>
          <a:p>
            <a:pPr marL="514350" marR="0" lvl="0" indent="-514350"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3200" b="0" i="0" u="none" strike="noStrike" kern="1200" cap="none" spc="0" normalizeH="0" baseline="0" noProof="0" dirty="0" smtClean="0">
                <a:ln>
                  <a:noFill/>
                </a:ln>
                <a:solidFill>
                  <a:srgbClr val="00B0F0"/>
                </a:solidFill>
                <a:effectLst/>
                <a:uLnTx/>
                <a:uFillTx/>
                <a:latin typeface="+mn-lt"/>
                <a:ea typeface="+mn-ea"/>
                <a:cs typeface="+mn-cs"/>
              </a:rPr>
              <a:t>Robots</a:t>
            </a:r>
          </a:p>
          <a:p>
            <a:pPr marL="514350" marR="0" lvl="0" indent="-514350"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endParaRPr kumimoji="0" lang="en-US" sz="3200" b="0" i="0" u="none" strike="noStrike" kern="1200" cap="none" spc="0" normalizeH="0" baseline="0" noProof="0" dirty="0" smtClean="0">
              <a:ln>
                <a:noFill/>
              </a:ln>
              <a:solidFill>
                <a:srgbClr val="FFC000"/>
              </a:solidFill>
              <a:effectLst/>
              <a:uLnTx/>
              <a:uFillTx/>
              <a:latin typeface="+mn-lt"/>
              <a:ea typeface="+mn-ea"/>
              <a:cs typeface="+mn-cs"/>
            </a:endParaRPr>
          </a:p>
        </p:txBody>
      </p:sp>
    </p:spTree>
    <p:extLst>
      <p:ext uri="{BB962C8B-B14F-4D97-AF65-F5344CB8AC3E}">
        <p14:creationId xmlns="" xmlns:p14="http://schemas.microsoft.com/office/powerpoint/2010/main" val="721846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Google Analytics In Real Life - Site Search</a:t>
            </a:r>
            <a:endParaRPr lang="en-US" dirty="0"/>
          </a:p>
        </p:txBody>
      </p:sp>
      <p:pic>
        <p:nvPicPr>
          <p:cNvPr id="5" name="Google Analytics In Real Life - Site Search">
            <a:hlinkClick r:id="" action="ppaction://media"/>
          </p:cNvPr>
          <p:cNvPicPr>
            <a:picLocks noGrp="1" noChangeAspect="1"/>
          </p:cNvPicPr>
          <p:nvPr>
            <p:ph idx="1"/>
            <a:videoFile r:link="rId1"/>
            <p:extLst>
              <p:ext uri="{DAA4B4D4-6D71-4841-9C94-3DE7FCFB9230}">
                <p14:media xmlns="" xmlns:p14="http://schemas.microsoft.com/office/powerpoint/2010/main" r:embed="rId4"/>
              </p:ext>
            </p:extLst>
          </p:nvPr>
        </p:nvPicPr>
        <p:blipFill>
          <a:blip r:embed="rId5" cstate="print"/>
          <a:stretch>
            <a:fillRect/>
          </a:stretch>
        </p:blipFill>
        <p:spPr>
          <a:xfrm>
            <a:off x="1449151" y="1102332"/>
            <a:ext cx="9105359" cy="5121527"/>
          </a:xfrm>
        </p:spPr>
      </p:pic>
    </p:spTree>
    <p:extLst>
      <p:ext uri="{BB962C8B-B14F-4D97-AF65-F5344CB8AC3E}">
        <p14:creationId xmlns="" xmlns:p14="http://schemas.microsoft.com/office/powerpoint/2010/main" val="20682524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Nutshell </a:t>
            </a:r>
            <a:endParaRPr lang="en-US" dirty="0"/>
          </a:p>
        </p:txBody>
      </p:sp>
      <p:sp>
        <p:nvSpPr>
          <p:cNvPr id="6" name="Content Placeholder 2"/>
          <p:cNvSpPr>
            <a:spLocks noGrp="1"/>
          </p:cNvSpPr>
          <p:nvPr>
            <p:ph idx="1"/>
          </p:nvPr>
        </p:nvSpPr>
        <p:spPr>
          <a:xfrm>
            <a:off x="803694" y="1889368"/>
            <a:ext cx="10515600" cy="3433130"/>
          </a:xfrm>
        </p:spPr>
        <p:txBody>
          <a:bodyPr>
            <a:normAutofit/>
          </a:bodyPr>
          <a:lstStyle/>
          <a:p>
            <a:pPr marL="514350" indent="-514350">
              <a:lnSpc>
                <a:spcPct val="160000"/>
              </a:lnSpc>
              <a:buNone/>
            </a:pPr>
            <a:r>
              <a:rPr lang="en-US" sz="4400" dirty="0" smtClean="0">
                <a:solidFill>
                  <a:srgbClr val="FFC000"/>
                </a:solidFill>
              </a:rPr>
              <a:t>If Study of </a:t>
            </a:r>
            <a:r>
              <a:rPr lang="en-US" sz="4400" dirty="0" smtClean="0">
                <a:solidFill>
                  <a:srgbClr val="00B0F0"/>
                </a:solidFill>
              </a:rPr>
              <a:t>Past and Present </a:t>
            </a:r>
            <a:r>
              <a:rPr lang="en-US" sz="4400" dirty="0" smtClean="0">
                <a:solidFill>
                  <a:srgbClr val="FFC000"/>
                </a:solidFill>
              </a:rPr>
              <a:t>is </a:t>
            </a:r>
            <a:r>
              <a:rPr lang="en-US" sz="4400" b="1" u="sng" dirty="0" smtClean="0">
                <a:solidFill>
                  <a:srgbClr val="FFC000"/>
                </a:solidFill>
              </a:rPr>
              <a:t>Data Analytics</a:t>
            </a:r>
          </a:p>
          <a:p>
            <a:pPr marL="514350" indent="-514350">
              <a:lnSpc>
                <a:spcPct val="160000"/>
              </a:lnSpc>
              <a:buNone/>
            </a:pPr>
            <a:r>
              <a:rPr lang="en-US" sz="4400" dirty="0" smtClean="0">
                <a:solidFill>
                  <a:srgbClr val="FFC000"/>
                </a:solidFill>
              </a:rPr>
              <a:t>…. then study of </a:t>
            </a:r>
            <a:r>
              <a:rPr lang="en-US" sz="4400" dirty="0" smtClean="0">
                <a:solidFill>
                  <a:srgbClr val="00B0F0"/>
                </a:solidFill>
              </a:rPr>
              <a:t>Future</a:t>
            </a:r>
            <a:r>
              <a:rPr lang="en-US" sz="4400" dirty="0" smtClean="0">
                <a:solidFill>
                  <a:srgbClr val="FFC000"/>
                </a:solidFill>
              </a:rPr>
              <a:t> is </a:t>
            </a:r>
            <a:r>
              <a:rPr lang="en-US" sz="4400" b="1" u="sng" dirty="0" smtClean="0">
                <a:solidFill>
                  <a:srgbClr val="FFC000"/>
                </a:solidFill>
              </a:rPr>
              <a:t>Data Science</a:t>
            </a:r>
          </a:p>
        </p:txBody>
      </p:sp>
    </p:spTree>
    <p:extLst>
      <p:ext uri="{BB962C8B-B14F-4D97-AF65-F5344CB8AC3E}">
        <p14:creationId xmlns="" xmlns:p14="http://schemas.microsoft.com/office/powerpoint/2010/main" val="721846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Complexity</a:t>
            </a:r>
            <a:endParaRPr lang="en-US" dirty="0"/>
          </a:p>
        </p:txBody>
      </p:sp>
      <p:pic>
        <p:nvPicPr>
          <p:cNvPr id="5122" name="Picture 2" descr="C:\IMISOFT\DatasScience\Goodies\Hard To Explain.jpg"/>
          <p:cNvPicPr>
            <a:picLocks noChangeAspect="1" noChangeArrowheads="1"/>
          </p:cNvPicPr>
          <p:nvPr/>
        </p:nvPicPr>
        <p:blipFill>
          <a:blip r:embed="rId3" cstate="print"/>
          <a:srcRect/>
          <a:stretch>
            <a:fillRect/>
          </a:stretch>
        </p:blipFill>
        <p:spPr bwMode="auto">
          <a:xfrm>
            <a:off x="3968151" y="413737"/>
            <a:ext cx="4390845" cy="6035776"/>
          </a:xfrm>
          <a:prstGeom prst="rect">
            <a:avLst/>
          </a:prstGeom>
          <a:noFill/>
        </p:spPr>
      </p:pic>
    </p:spTree>
    <p:extLst>
      <p:ext uri="{BB962C8B-B14F-4D97-AF65-F5344CB8AC3E}">
        <p14:creationId xmlns="" xmlns:p14="http://schemas.microsoft.com/office/powerpoint/2010/main" val="372786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What Next…</a:t>
            </a:r>
          </a:p>
        </p:txBody>
      </p:sp>
      <p:pic>
        <p:nvPicPr>
          <p:cNvPr id="1026" name="Picture 2" descr="C:\IMISOFT\DatasScience\JNTU\01 Data Orientation\ML.png"/>
          <p:cNvPicPr>
            <a:picLocks noChangeAspect="1" noChangeArrowheads="1"/>
          </p:cNvPicPr>
          <p:nvPr/>
        </p:nvPicPr>
        <p:blipFill>
          <a:blip r:embed="rId3" cstate="print"/>
          <a:srcRect/>
          <a:stretch>
            <a:fillRect/>
          </a:stretch>
        </p:blipFill>
        <p:spPr bwMode="auto">
          <a:xfrm>
            <a:off x="2122098" y="915450"/>
            <a:ext cx="8134710" cy="5566598"/>
          </a:xfrm>
          <a:prstGeom prst="rect">
            <a:avLst/>
          </a:prstGeom>
          <a:noFill/>
        </p:spPr>
      </p:pic>
    </p:spTree>
    <p:extLst>
      <p:ext uri="{BB962C8B-B14F-4D97-AF65-F5344CB8AC3E}">
        <p14:creationId xmlns="" xmlns:p14="http://schemas.microsoft.com/office/powerpoint/2010/main" val="3727867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Predictive Analytics …</a:t>
            </a:r>
            <a:endParaRPr lang="en-US" dirty="0"/>
          </a:p>
        </p:txBody>
      </p:sp>
      <p:sp>
        <p:nvSpPr>
          <p:cNvPr id="3" name="Content Placeholder 2"/>
          <p:cNvSpPr>
            <a:spLocks noGrp="1"/>
          </p:cNvSpPr>
          <p:nvPr>
            <p:ph idx="1"/>
          </p:nvPr>
        </p:nvSpPr>
        <p:spPr>
          <a:xfrm>
            <a:off x="508958" y="2105351"/>
            <a:ext cx="11683042" cy="3105003"/>
          </a:xfrm>
        </p:spPr>
        <p:txBody>
          <a:bodyPr>
            <a:noAutofit/>
          </a:bodyPr>
          <a:lstStyle/>
          <a:p>
            <a:pPr marL="0" indent="0">
              <a:buNone/>
            </a:pPr>
            <a:r>
              <a:rPr lang="en-US" sz="2400" dirty="0">
                <a:solidFill>
                  <a:srgbClr val="00B0F0"/>
                </a:solidFill>
              </a:rPr>
              <a:t>Patient: “Will I survive this risky operation?”</a:t>
            </a:r>
          </a:p>
          <a:p>
            <a:pPr marL="0" indent="0">
              <a:buNone/>
            </a:pPr>
            <a:r>
              <a:rPr lang="en-US" sz="2400" dirty="0"/>
              <a:t/>
            </a:r>
            <a:br>
              <a:rPr lang="en-US" sz="2400" dirty="0"/>
            </a:br>
            <a:r>
              <a:rPr lang="en-US" sz="2400" dirty="0">
                <a:solidFill>
                  <a:srgbClr val="FFC000"/>
                </a:solidFill>
              </a:rPr>
              <a:t>Surgeon: “Yes, I’m absolutely sure that you will survive the operation.”</a:t>
            </a:r>
          </a:p>
          <a:p>
            <a:pPr marL="0" indent="0">
              <a:buNone/>
            </a:pPr>
            <a:r>
              <a:rPr lang="en-US" sz="2400" dirty="0"/>
              <a:t/>
            </a:r>
            <a:br>
              <a:rPr lang="en-US" sz="2400" dirty="0"/>
            </a:br>
            <a:r>
              <a:rPr lang="en-US" sz="2400" dirty="0">
                <a:solidFill>
                  <a:srgbClr val="00B0F0"/>
                </a:solidFill>
              </a:rPr>
              <a:t>Patient: “How can you be so sure?”</a:t>
            </a:r>
          </a:p>
          <a:p>
            <a:pPr marL="0" indent="0">
              <a:buNone/>
            </a:pPr>
            <a:r>
              <a:rPr lang="en-US" sz="2400" dirty="0"/>
              <a:t/>
            </a:r>
            <a:br>
              <a:rPr lang="en-US" sz="2400" dirty="0"/>
            </a:br>
            <a:r>
              <a:rPr lang="en-US" sz="2400" dirty="0">
                <a:solidFill>
                  <a:srgbClr val="FFC000"/>
                </a:solidFill>
              </a:rPr>
              <a:t>Surgeon: “9 out of 10 patients die in this operation, and yesterday died my ninth patient.”</a:t>
            </a:r>
          </a:p>
        </p:txBody>
      </p:sp>
    </p:spTree>
    <p:extLst>
      <p:ext uri="{BB962C8B-B14F-4D97-AF65-F5344CB8AC3E}">
        <p14:creationId xmlns="" xmlns:p14="http://schemas.microsoft.com/office/powerpoint/2010/main" val="3727867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a:t>
            </a:r>
          </a:p>
        </p:txBody>
      </p:sp>
      <p:pic>
        <p:nvPicPr>
          <p:cNvPr id="1026" name="Picture 2" descr="https://upload.wikimedia.org/wikipedia/commons/b/ba/Data_visualization_process_v1.png"/>
          <p:cNvPicPr>
            <a:picLocks noGrp="1" noChangeAspect="1" noChangeArrowheads="1"/>
          </p:cNvPicPr>
          <p:nvPr>
            <p:ph idx="1"/>
          </p:nvPr>
        </p:nvPicPr>
        <p:blipFill>
          <a:blip r:embed="rId3" cstate="print">
            <a:extLst>
              <a:ext uri="{28A0092B-C50C-407E-A947-70E740481C1C}">
                <a14:useLocalDpi xmlns="" xmlns:a14="http://schemas.microsoft.com/office/drawing/2010/main" val="0"/>
              </a:ext>
            </a:extLst>
          </a:blip>
          <a:srcRect/>
          <a:stretch>
            <a:fillRect/>
          </a:stretch>
        </p:blipFill>
        <p:spPr bwMode="auto">
          <a:xfrm>
            <a:off x="933855" y="992188"/>
            <a:ext cx="9902758" cy="51847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864359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Thank You</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2343150" y="2279530"/>
            <a:ext cx="7505700" cy="2971800"/>
          </a:xfrm>
          <a:prstGeom prst="rect">
            <a:avLst/>
          </a:prstGeom>
          <a:noFill/>
          <a:ln w="9525">
            <a:noFill/>
            <a:miter lim="800000"/>
            <a:headEnd/>
            <a:tailEnd/>
          </a:ln>
        </p:spPr>
      </p:pic>
    </p:spTree>
    <p:extLst>
      <p:ext uri="{BB962C8B-B14F-4D97-AF65-F5344CB8AC3E}">
        <p14:creationId xmlns="" xmlns:p14="http://schemas.microsoft.com/office/powerpoint/2010/main" val="372786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a:t>
            </a:r>
          </a:p>
        </p:txBody>
      </p:sp>
      <p:pic>
        <p:nvPicPr>
          <p:cNvPr id="3074" name="Picture 2"/>
          <p:cNvPicPr>
            <a:picLocks noGrp="1" noChangeAspect="1" noChangeArrowheads="1"/>
          </p:cNvPicPr>
          <p:nvPr>
            <p:ph idx="1"/>
          </p:nvPr>
        </p:nvPicPr>
        <p:blipFill>
          <a:blip r:embed="rId3" cstate="print"/>
          <a:srcRect/>
          <a:stretch>
            <a:fillRect/>
          </a:stretch>
        </p:blipFill>
        <p:spPr bwMode="auto">
          <a:xfrm>
            <a:off x="1071905" y="866813"/>
            <a:ext cx="4568235" cy="546037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6600668" y="915943"/>
            <a:ext cx="5339211" cy="5127657"/>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3496844" y="6307168"/>
            <a:ext cx="7096125" cy="247650"/>
          </a:xfrm>
          <a:prstGeom prst="rect">
            <a:avLst/>
          </a:prstGeom>
          <a:noFill/>
          <a:ln w="9525">
            <a:noFill/>
            <a:miter lim="800000"/>
            <a:headEnd/>
            <a:tailEnd/>
          </a:ln>
        </p:spPr>
      </p:pic>
    </p:spTree>
    <p:extLst>
      <p:ext uri="{BB962C8B-B14F-4D97-AF65-F5344CB8AC3E}">
        <p14:creationId xmlns="" xmlns:p14="http://schemas.microsoft.com/office/powerpoint/2010/main" val="1186435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a:t>
            </a:r>
          </a:p>
        </p:txBody>
      </p:sp>
      <p:sp>
        <p:nvSpPr>
          <p:cNvPr id="3" name="Content Placeholder 2"/>
          <p:cNvSpPr>
            <a:spLocks noGrp="1"/>
          </p:cNvSpPr>
          <p:nvPr>
            <p:ph idx="1"/>
          </p:nvPr>
        </p:nvSpPr>
        <p:spPr>
          <a:xfrm>
            <a:off x="1711257" y="1322962"/>
            <a:ext cx="5251315" cy="1945532"/>
          </a:xfrm>
        </p:spPr>
        <p:style>
          <a:lnRef idx="0">
            <a:schemeClr val="accent2"/>
          </a:lnRef>
          <a:fillRef idx="3">
            <a:schemeClr val="accent2"/>
          </a:fillRef>
          <a:effectRef idx="3">
            <a:schemeClr val="accent2"/>
          </a:effectRef>
          <a:fontRef idx="minor">
            <a:schemeClr val="lt1"/>
          </a:fontRef>
        </p:style>
        <p:txBody>
          <a:bodyPr>
            <a:noAutofit/>
          </a:bodyPr>
          <a:lstStyle/>
          <a:p>
            <a:r>
              <a:rPr lang="en-US" sz="2400" dirty="0">
                <a:solidFill>
                  <a:schemeClr val="bg1"/>
                </a:solidFill>
              </a:rPr>
              <a:t>little</a:t>
            </a:r>
            <a:r>
              <a:rPr lang="en-US" sz="4000" dirty="0">
                <a:solidFill>
                  <a:schemeClr val="bg1"/>
                </a:solidFill>
              </a:rPr>
              <a:t> Mathematics</a:t>
            </a:r>
          </a:p>
          <a:p>
            <a:r>
              <a:rPr lang="en-US" sz="2400" dirty="0">
                <a:solidFill>
                  <a:schemeClr val="bg1"/>
                </a:solidFill>
              </a:rPr>
              <a:t>little</a:t>
            </a:r>
            <a:r>
              <a:rPr lang="en-US" sz="4000" dirty="0">
                <a:solidFill>
                  <a:schemeClr val="bg1"/>
                </a:solidFill>
              </a:rPr>
              <a:t> Statistics</a:t>
            </a:r>
          </a:p>
          <a:p>
            <a:r>
              <a:rPr lang="en-US" sz="2400" dirty="0">
                <a:solidFill>
                  <a:schemeClr val="bg1"/>
                </a:solidFill>
              </a:rPr>
              <a:t>little</a:t>
            </a:r>
            <a:r>
              <a:rPr lang="en-US" sz="4000" dirty="0">
                <a:solidFill>
                  <a:schemeClr val="bg1"/>
                </a:solidFill>
              </a:rPr>
              <a:t> Programming</a:t>
            </a:r>
          </a:p>
        </p:txBody>
      </p:sp>
      <p:sp>
        <p:nvSpPr>
          <p:cNvPr id="4" name="Content Placeholder 2"/>
          <p:cNvSpPr txBox="1">
            <a:spLocks/>
          </p:cNvSpPr>
          <p:nvPr/>
        </p:nvSpPr>
        <p:spPr>
          <a:xfrm>
            <a:off x="4502285" y="3453479"/>
            <a:ext cx="6301902" cy="1945532"/>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0" dirty="0">
                <a:solidFill>
                  <a:schemeClr val="bg1"/>
                </a:solidFill>
              </a:rPr>
              <a:t>More</a:t>
            </a:r>
            <a:r>
              <a:rPr lang="en-US" sz="5400" dirty="0">
                <a:solidFill>
                  <a:schemeClr val="bg1"/>
                </a:solidFill>
              </a:rPr>
              <a:t> </a:t>
            </a:r>
            <a:r>
              <a:rPr lang="en-US" sz="5400" u="sng" dirty="0">
                <a:solidFill>
                  <a:schemeClr val="bg1"/>
                </a:solidFill>
              </a:rPr>
              <a:t>Commonsense</a:t>
            </a:r>
          </a:p>
          <a:p>
            <a:pPr marL="0" indent="0">
              <a:buNone/>
            </a:pPr>
            <a:endParaRPr lang="en-US" sz="5400" dirty="0">
              <a:solidFill>
                <a:schemeClr val="bg1"/>
              </a:solidFill>
            </a:endParaRPr>
          </a:p>
        </p:txBody>
      </p:sp>
      <p:sp>
        <p:nvSpPr>
          <p:cNvPr id="5" name="TextBox 4"/>
          <p:cNvSpPr txBox="1"/>
          <p:nvPr/>
        </p:nvSpPr>
        <p:spPr>
          <a:xfrm>
            <a:off x="2309080" y="5652089"/>
            <a:ext cx="9044720" cy="369332"/>
          </a:xfrm>
          <a:prstGeom prst="rect">
            <a:avLst/>
          </a:prstGeom>
          <a:noFill/>
        </p:spPr>
        <p:txBody>
          <a:bodyPr wrap="none" rtlCol="0">
            <a:spAutoFit/>
          </a:bodyPr>
          <a:lstStyle/>
          <a:p>
            <a:r>
              <a:rPr lang="en-US" dirty="0"/>
              <a:t>“…the six-foot tall man who drowned crossing the river that was six inches deep on average….”</a:t>
            </a:r>
          </a:p>
        </p:txBody>
      </p:sp>
    </p:spTree>
    <p:extLst>
      <p:ext uri="{BB962C8B-B14F-4D97-AF65-F5344CB8AC3E}">
        <p14:creationId xmlns="" xmlns:p14="http://schemas.microsoft.com/office/powerpoint/2010/main" val="406085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enjoy about being a Data Scientist </a:t>
            </a:r>
          </a:p>
        </p:txBody>
      </p:sp>
      <p:pic>
        <p:nvPicPr>
          <p:cNvPr id="6" name="Content Placeholder 5"/>
          <p:cNvPicPr>
            <a:picLocks noGrp="1" noChangeAspect="1"/>
          </p:cNvPicPr>
          <p:nvPr>
            <p:ph idx="1"/>
          </p:nvPr>
        </p:nvPicPr>
        <p:blipFill>
          <a:blip r:embed="rId2" cstate="print"/>
          <a:stretch>
            <a:fillRect/>
          </a:stretch>
        </p:blipFill>
        <p:spPr>
          <a:xfrm>
            <a:off x="8208068" y="4941651"/>
            <a:ext cx="2118294" cy="1293644"/>
          </a:xfrm>
          <a:prstGeom prst="rect">
            <a:avLst/>
          </a:prstGeom>
        </p:spPr>
      </p:pic>
      <p:pic>
        <p:nvPicPr>
          <p:cNvPr id="4" name="Picture 3"/>
          <p:cNvPicPr>
            <a:picLocks noChangeAspect="1"/>
          </p:cNvPicPr>
          <p:nvPr/>
        </p:nvPicPr>
        <p:blipFill>
          <a:blip r:embed="rId3" cstate="print"/>
          <a:stretch>
            <a:fillRect/>
          </a:stretch>
        </p:blipFill>
        <p:spPr>
          <a:xfrm>
            <a:off x="705682" y="1736219"/>
            <a:ext cx="2192489" cy="1492385"/>
          </a:xfrm>
          <a:prstGeom prst="rect">
            <a:avLst/>
          </a:prstGeom>
        </p:spPr>
      </p:pic>
      <p:sp>
        <p:nvSpPr>
          <p:cNvPr id="5" name="TextBox 4"/>
          <p:cNvSpPr txBox="1"/>
          <p:nvPr/>
        </p:nvSpPr>
        <p:spPr>
          <a:xfrm>
            <a:off x="4826405" y="5622360"/>
            <a:ext cx="3381663" cy="646331"/>
          </a:xfrm>
          <a:prstGeom prst="rect">
            <a:avLst/>
          </a:prstGeom>
          <a:noFill/>
        </p:spPr>
        <p:txBody>
          <a:bodyPr wrap="square" rtlCol="0">
            <a:spAutoFit/>
          </a:bodyPr>
          <a:lstStyle/>
          <a:p>
            <a:pPr algn="r"/>
            <a:r>
              <a:rPr lang="en-US" dirty="0" err="1">
                <a:solidFill>
                  <a:srgbClr val="FFC000"/>
                </a:solidFill>
              </a:rPr>
              <a:t>Gulrez</a:t>
            </a:r>
            <a:r>
              <a:rPr lang="en-US" dirty="0">
                <a:solidFill>
                  <a:srgbClr val="FFC000"/>
                </a:solidFill>
              </a:rPr>
              <a:t> Khan</a:t>
            </a:r>
          </a:p>
          <a:p>
            <a:r>
              <a:rPr lang="en-US" dirty="0">
                <a:solidFill>
                  <a:srgbClr val="00B0F0"/>
                </a:solidFill>
              </a:rPr>
              <a:t>Microsoft Data &amp; Applied Scientist</a:t>
            </a:r>
          </a:p>
        </p:txBody>
      </p:sp>
      <p:sp>
        <p:nvSpPr>
          <p:cNvPr id="7" name="TextBox 6"/>
          <p:cNvSpPr txBox="1"/>
          <p:nvPr/>
        </p:nvSpPr>
        <p:spPr>
          <a:xfrm>
            <a:off x="2966974" y="2734673"/>
            <a:ext cx="3677056" cy="646331"/>
          </a:xfrm>
          <a:prstGeom prst="rect">
            <a:avLst/>
          </a:prstGeom>
          <a:noFill/>
        </p:spPr>
        <p:txBody>
          <a:bodyPr wrap="square" rtlCol="0">
            <a:spAutoFit/>
          </a:bodyPr>
          <a:lstStyle/>
          <a:p>
            <a:r>
              <a:rPr lang="en-US" dirty="0">
                <a:solidFill>
                  <a:srgbClr val="FFC000"/>
                </a:solidFill>
              </a:rPr>
              <a:t>Danielle Dean </a:t>
            </a:r>
          </a:p>
          <a:p>
            <a:r>
              <a:rPr lang="en-US" dirty="0">
                <a:solidFill>
                  <a:srgbClr val="00B0F0"/>
                </a:solidFill>
              </a:rPr>
              <a:t>Microsoft Senior Data Scientist Lead</a:t>
            </a:r>
          </a:p>
        </p:txBody>
      </p:sp>
      <p:pic>
        <p:nvPicPr>
          <p:cNvPr id="8" name="Picture 7"/>
          <p:cNvPicPr>
            <a:picLocks noChangeAspect="1"/>
          </p:cNvPicPr>
          <p:nvPr/>
        </p:nvPicPr>
        <p:blipFill>
          <a:blip r:embed="rId4" cstate="print"/>
          <a:stretch>
            <a:fillRect/>
          </a:stretch>
        </p:blipFill>
        <p:spPr>
          <a:xfrm>
            <a:off x="4690832" y="1107389"/>
            <a:ext cx="2298498" cy="1359132"/>
          </a:xfrm>
          <a:prstGeom prst="rect">
            <a:avLst/>
          </a:prstGeom>
        </p:spPr>
      </p:pic>
      <p:sp>
        <p:nvSpPr>
          <p:cNvPr id="9" name="TextBox 8"/>
          <p:cNvSpPr txBox="1"/>
          <p:nvPr/>
        </p:nvSpPr>
        <p:spPr>
          <a:xfrm>
            <a:off x="7114723" y="1820190"/>
            <a:ext cx="2829262" cy="646331"/>
          </a:xfrm>
          <a:prstGeom prst="rect">
            <a:avLst/>
          </a:prstGeom>
          <a:noFill/>
        </p:spPr>
        <p:txBody>
          <a:bodyPr wrap="square" rtlCol="0">
            <a:spAutoFit/>
          </a:bodyPr>
          <a:lstStyle/>
          <a:p>
            <a:r>
              <a:rPr lang="en-US" dirty="0" err="1">
                <a:solidFill>
                  <a:srgbClr val="FFC000"/>
                </a:solidFill>
              </a:rPr>
              <a:t>Gauher</a:t>
            </a:r>
            <a:r>
              <a:rPr lang="en-US" dirty="0">
                <a:solidFill>
                  <a:srgbClr val="FFC000"/>
                </a:solidFill>
              </a:rPr>
              <a:t> </a:t>
            </a:r>
            <a:r>
              <a:rPr lang="en-US" dirty="0" err="1">
                <a:solidFill>
                  <a:srgbClr val="FFC000"/>
                </a:solidFill>
              </a:rPr>
              <a:t>Shaheen</a:t>
            </a:r>
            <a:endParaRPr lang="en-US" dirty="0">
              <a:solidFill>
                <a:srgbClr val="FFC000"/>
              </a:solidFill>
            </a:endParaRPr>
          </a:p>
          <a:p>
            <a:r>
              <a:rPr lang="en-US" dirty="0">
                <a:solidFill>
                  <a:srgbClr val="00B0F0"/>
                </a:solidFill>
              </a:rPr>
              <a:t>Microsoft Data Scientist</a:t>
            </a:r>
          </a:p>
        </p:txBody>
      </p:sp>
      <p:pic>
        <p:nvPicPr>
          <p:cNvPr id="10" name="Picture 9"/>
          <p:cNvPicPr>
            <a:picLocks noChangeAspect="1"/>
          </p:cNvPicPr>
          <p:nvPr/>
        </p:nvPicPr>
        <p:blipFill>
          <a:blip r:embed="rId5" cstate="print"/>
          <a:stretch>
            <a:fillRect/>
          </a:stretch>
        </p:blipFill>
        <p:spPr>
          <a:xfrm>
            <a:off x="1646469" y="4187757"/>
            <a:ext cx="2430170" cy="1507788"/>
          </a:xfrm>
          <a:prstGeom prst="rect">
            <a:avLst/>
          </a:prstGeom>
        </p:spPr>
      </p:pic>
      <p:sp>
        <p:nvSpPr>
          <p:cNvPr id="11" name="TextBox 10"/>
          <p:cNvSpPr txBox="1"/>
          <p:nvPr/>
        </p:nvSpPr>
        <p:spPr>
          <a:xfrm>
            <a:off x="4076639" y="4109124"/>
            <a:ext cx="4199742" cy="646331"/>
          </a:xfrm>
          <a:prstGeom prst="rect">
            <a:avLst/>
          </a:prstGeom>
          <a:noFill/>
        </p:spPr>
        <p:txBody>
          <a:bodyPr wrap="square" rtlCol="0">
            <a:spAutoFit/>
          </a:bodyPr>
          <a:lstStyle/>
          <a:p>
            <a:r>
              <a:rPr lang="en-US" dirty="0">
                <a:solidFill>
                  <a:srgbClr val="FFC000"/>
                </a:solidFill>
              </a:rPr>
              <a:t>Robert Musson</a:t>
            </a:r>
          </a:p>
          <a:p>
            <a:r>
              <a:rPr lang="en-US" dirty="0">
                <a:solidFill>
                  <a:srgbClr val="00B0F0"/>
                </a:solidFill>
              </a:rPr>
              <a:t>Microsoft Principle Data Scientist, Skype</a:t>
            </a:r>
          </a:p>
        </p:txBody>
      </p:sp>
      <p:pic>
        <p:nvPicPr>
          <p:cNvPr id="12" name="Picture 11"/>
          <p:cNvPicPr>
            <a:picLocks noChangeAspect="1"/>
          </p:cNvPicPr>
          <p:nvPr/>
        </p:nvPicPr>
        <p:blipFill>
          <a:blip r:embed="rId6" cstate="print"/>
          <a:stretch>
            <a:fillRect/>
          </a:stretch>
        </p:blipFill>
        <p:spPr>
          <a:xfrm>
            <a:off x="9138046" y="2453971"/>
            <a:ext cx="2376631" cy="1596388"/>
          </a:xfrm>
          <a:prstGeom prst="rect">
            <a:avLst/>
          </a:prstGeom>
        </p:spPr>
      </p:pic>
      <p:sp>
        <p:nvSpPr>
          <p:cNvPr id="13" name="TextBox 12"/>
          <p:cNvSpPr txBox="1"/>
          <p:nvPr/>
        </p:nvSpPr>
        <p:spPr>
          <a:xfrm>
            <a:off x="6176510" y="3486476"/>
            <a:ext cx="2829262" cy="646331"/>
          </a:xfrm>
          <a:prstGeom prst="rect">
            <a:avLst/>
          </a:prstGeom>
          <a:noFill/>
        </p:spPr>
        <p:txBody>
          <a:bodyPr wrap="square" rtlCol="0">
            <a:spAutoFit/>
          </a:bodyPr>
          <a:lstStyle/>
          <a:p>
            <a:pPr algn="r"/>
            <a:r>
              <a:rPr lang="en-US" dirty="0" err="1">
                <a:solidFill>
                  <a:srgbClr val="FFC000"/>
                </a:solidFill>
              </a:rPr>
              <a:t>Marjan</a:t>
            </a:r>
            <a:r>
              <a:rPr lang="en-US" dirty="0">
                <a:solidFill>
                  <a:srgbClr val="FFC000"/>
                </a:solidFill>
              </a:rPr>
              <a:t> </a:t>
            </a:r>
            <a:r>
              <a:rPr lang="en-US" dirty="0" err="1">
                <a:solidFill>
                  <a:srgbClr val="FFC000"/>
                </a:solidFill>
              </a:rPr>
              <a:t>Baghaie</a:t>
            </a:r>
            <a:endParaRPr lang="en-US" dirty="0">
              <a:solidFill>
                <a:srgbClr val="FFC000"/>
              </a:solidFill>
            </a:endParaRPr>
          </a:p>
          <a:p>
            <a:pPr algn="r"/>
            <a:r>
              <a:rPr lang="en-US" dirty="0">
                <a:solidFill>
                  <a:srgbClr val="00B0F0"/>
                </a:solidFill>
              </a:rPr>
              <a:t>Microsoft Data Scientist</a:t>
            </a:r>
          </a:p>
        </p:txBody>
      </p:sp>
    </p:spTree>
    <p:extLst>
      <p:ext uri="{BB962C8B-B14F-4D97-AF65-F5344CB8AC3E}">
        <p14:creationId xmlns="" xmlns:p14="http://schemas.microsoft.com/office/powerpoint/2010/main" val="1901244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enjoy about being a Data Scientist </a:t>
            </a:r>
          </a:p>
        </p:txBody>
      </p:sp>
      <p:pic>
        <p:nvPicPr>
          <p:cNvPr id="6" name="1005 What Do You Enjoy About Data Science">
            <a:hlinkClick r:id="" action="ppaction://media"/>
          </p:cNvPr>
          <p:cNvPicPr>
            <a:picLocks noGrp="1" noChangeAspect="1"/>
          </p:cNvPicPr>
          <p:nvPr>
            <p:ph idx="1"/>
            <a:videoFile r:link="rId1"/>
            <p:extLst>
              <p:ext uri="{DAA4B4D4-6D71-4841-9C94-3DE7FCFB9230}">
                <p14:media xmlns="" xmlns:p14="http://schemas.microsoft.com/office/powerpoint/2010/main" r:embed="rId3">
                  <p14:bmkLst>
                    <p14:bmk name="Bookmark 1" time="8859.5309"/>
                  </p14:bmkLst>
                </p14:media>
              </p:ext>
            </p:extLst>
          </p:nvPr>
        </p:nvPicPr>
        <p:blipFill>
          <a:blip r:embed="rId4" cstate="print"/>
          <a:stretch>
            <a:fillRect/>
          </a:stretch>
        </p:blipFill>
        <p:spPr>
          <a:xfrm>
            <a:off x="1459148" y="1147702"/>
            <a:ext cx="8992445" cy="5058444"/>
          </a:xfrm>
        </p:spPr>
      </p:pic>
    </p:spTree>
    <p:extLst>
      <p:ext uri="{BB962C8B-B14F-4D97-AF65-F5344CB8AC3E}">
        <p14:creationId xmlns="" xmlns:p14="http://schemas.microsoft.com/office/powerpoint/2010/main" val="13592689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enjoy about being a Data Scientist </a:t>
            </a:r>
          </a:p>
        </p:txBody>
      </p:sp>
      <p:sp>
        <p:nvSpPr>
          <p:cNvPr id="3" name="Content Placeholder 2"/>
          <p:cNvSpPr>
            <a:spLocks noGrp="1"/>
          </p:cNvSpPr>
          <p:nvPr>
            <p:ph idx="1"/>
          </p:nvPr>
        </p:nvSpPr>
        <p:spPr>
          <a:xfrm>
            <a:off x="2355715" y="1332690"/>
            <a:ext cx="9152106" cy="5262663"/>
          </a:xfrm>
        </p:spPr>
        <p:txBody>
          <a:bodyPr>
            <a:normAutofit fontScale="77500" lnSpcReduction="20000"/>
          </a:bodyPr>
          <a:lstStyle/>
          <a:p>
            <a:pPr>
              <a:lnSpc>
                <a:spcPct val="170000"/>
              </a:lnSpc>
            </a:pPr>
            <a:r>
              <a:rPr lang="en-US" dirty="0"/>
              <a:t>Problem Solver &amp; Value to the customer </a:t>
            </a:r>
          </a:p>
          <a:p>
            <a:pPr>
              <a:lnSpc>
                <a:spcPct val="170000"/>
              </a:lnSpc>
            </a:pPr>
            <a:r>
              <a:rPr lang="en-US" dirty="0"/>
              <a:t>Playing with Data and Making Sense with data</a:t>
            </a:r>
          </a:p>
          <a:p>
            <a:pPr>
              <a:lnSpc>
                <a:spcPct val="170000"/>
              </a:lnSpc>
            </a:pPr>
            <a:r>
              <a:rPr lang="en-US" dirty="0"/>
              <a:t>Investigation</a:t>
            </a:r>
          </a:p>
          <a:p>
            <a:pPr>
              <a:lnSpc>
                <a:spcPct val="170000"/>
              </a:lnSpc>
            </a:pPr>
            <a:r>
              <a:rPr lang="en-US" dirty="0"/>
              <a:t>Solving Puzzle and New Knowledge </a:t>
            </a:r>
          </a:p>
          <a:p>
            <a:pPr>
              <a:lnSpc>
                <a:spcPct val="170000"/>
              </a:lnSpc>
            </a:pPr>
            <a:r>
              <a:rPr lang="en-US" dirty="0"/>
              <a:t>Pattern</a:t>
            </a:r>
          </a:p>
          <a:p>
            <a:pPr>
              <a:lnSpc>
                <a:spcPct val="170000"/>
              </a:lnSpc>
            </a:pPr>
            <a:r>
              <a:rPr lang="en-US" dirty="0"/>
              <a:t>Listen carefully … it will talk , User trend , not opinion</a:t>
            </a:r>
          </a:p>
          <a:p>
            <a:pPr>
              <a:lnSpc>
                <a:spcPct val="170000"/>
              </a:lnSpc>
            </a:pPr>
            <a:r>
              <a:rPr lang="en-US" dirty="0"/>
              <a:t>Working with Different background</a:t>
            </a:r>
          </a:p>
          <a:p>
            <a:pPr marL="0" indent="0">
              <a:lnSpc>
                <a:spcPct val="170000"/>
              </a:lnSpc>
              <a:buNone/>
            </a:pPr>
            <a:r>
              <a:rPr lang="en-US" dirty="0"/>
              <a:t> </a:t>
            </a:r>
          </a:p>
        </p:txBody>
      </p:sp>
    </p:spTree>
    <p:extLst>
      <p:ext uri="{BB962C8B-B14F-4D97-AF65-F5344CB8AC3E}">
        <p14:creationId xmlns="" xmlns:p14="http://schemas.microsoft.com/office/powerpoint/2010/main" val="22666009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Data Scientist Do </a:t>
            </a:r>
          </a:p>
        </p:txBody>
      </p:sp>
      <p:pic>
        <p:nvPicPr>
          <p:cNvPr id="5" name="1006 What Does a Data Scientist Do">
            <a:hlinkClick r:id="" action="ppaction://media"/>
          </p:cNvPr>
          <p:cNvPicPr>
            <a:picLocks noGrp="1" noChangeAspect="1"/>
          </p:cNvPicPr>
          <p:nvPr>
            <p:ph idx="1"/>
            <a:videoFile r:link="rId1"/>
            <p:extLst>
              <p:ext uri="{DAA4B4D4-6D71-4841-9C94-3DE7FCFB9230}">
                <p14:media xmlns="" xmlns:p14="http://schemas.microsoft.com/office/powerpoint/2010/main" r:embed="rId3"/>
              </p:ext>
            </p:extLst>
          </p:nvPr>
        </p:nvPicPr>
        <p:blipFill>
          <a:blip r:embed="rId4" cstate="print"/>
          <a:stretch>
            <a:fillRect/>
          </a:stretch>
        </p:blipFill>
        <p:spPr>
          <a:xfrm>
            <a:off x="1487488" y="992188"/>
            <a:ext cx="9217025" cy="5184775"/>
          </a:xfrm>
        </p:spPr>
      </p:pic>
    </p:spTree>
    <p:extLst>
      <p:ext uri="{BB962C8B-B14F-4D97-AF65-F5344CB8AC3E}">
        <p14:creationId xmlns="" xmlns:p14="http://schemas.microsoft.com/office/powerpoint/2010/main" val="40317711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6330</TotalTime>
  <Words>620</Words>
  <Application>Microsoft Office PowerPoint</Application>
  <PresentationFormat>Custom</PresentationFormat>
  <Paragraphs>128</Paragraphs>
  <Slides>30</Slides>
  <Notes>13</Notes>
  <HiddenSlides>0</HiddenSlides>
  <MMClips>6</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Data Science  Big Picture</vt:lpstr>
      <vt:lpstr>Definition</vt:lpstr>
      <vt:lpstr>Process</vt:lpstr>
      <vt:lpstr>Process</vt:lpstr>
      <vt:lpstr>Prerequisite</vt:lpstr>
      <vt:lpstr>What you enjoy about being a Data Scientist </vt:lpstr>
      <vt:lpstr>What you enjoy about being a Data Scientist </vt:lpstr>
      <vt:lpstr>What you enjoy about being a Data Scientist </vt:lpstr>
      <vt:lpstr>What Data Scientist Do </vt:lpstr>
      <vt:lpstr>What Data Scientist Do </vt:lpstr>
      <vt:lpstr>What Kind of Person Succeeds as Data Scientist </vt:lpstr>
      <vt:lpstr>What Kind of Person Succeeds as Data Scientist </vt:lpstr>
      <vt:lpstr>What Skills Does a Data Scientist Need</vt:lpstr>
      <vt:lpstr>What Skills Does a Data Scientist Need</vt:lpstr>
      <vt:lpstr> What Advice Would You Give an Aspiring Data Scientist</vt:lpstr>
      <vt:lpstr> What Advice Would You Give an Aspiring Data Scientist</vt:lpstr>
      <vt:lpstr>Question First …</vt:lpstr>
      <vt:lpstr>Precision vs Accuracy </vt:lpstr>
      <vt:lpstr>Data Scientist Vs Data Analyst </vt:lpstr>
      <vt:lpstr>Data Science vs Big Data vs Data Analytics</vt:lpstr>
      <vt:lpstr>Job Opportunity </vt:lpstr>
      <vt:lpstr>8 Skills</vt:lpstr>
      <vt:lpstr>Data Science vs Big Data vs Data Analytics</vt:lpstr>
      <vt:lpstr>Few Application Areas</vt:lpstr>
      <vt:lpstr>Google Analytics In Real Life - Site Search</vt:lpstr>
      <vt:lpstr>In Nutshell </vt:lpstr>
      <vt:lpstr>Complexity</vt:lpstr>
      <vt:lpstr> What Next…</vt:lpstr>
      <vt:lpstr>Predictive Analytics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SIRI</dc:creator>
  <cp:lastModifiedBy>Prasad Siri</cp:lastModifiedBy>
  <cp:revision>102</cp:revision>
  <dcterms:created xsi:type="dcterms:W3CDTF">2016-09-11T11:55:05Z</dcterms:created>
  <dcterms:modified xsi:type="dcterms:W3CDTF">2018-03-04T03:33:16Z</dcterms:modified>
</cp:coreProperties>
</file>